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59" r:id="rId5"/>
    <p:sldId id="260" r:id="rId6"/>
    <p:sldId id="282" r:id="rId7"/>
    <p:sldId id="283" r:id="rId8"/>
    <p:sldId id="284" r:id="rId9"/>
    <p:sldId id="276" r:id="rId10"/>
    <p:sldId id="262" r:id="rId11"/>
    <p:sldId id="278" r:id="rId12"/>
    <p:sldId id="264" r:id="rId13"/>
    <p:sldId id="279" r:id="rId14"/>
    <p:sldId id="263" r:id="rId15"/>
    <p:sldId id="266" r:id="rId16"/>
    <p:sldId id="275" r:id="rId17"/>
    <p:sldId id="265" r:id="rId18"/>
    <p:sldId id="261" r:id="rId19"/>
    <p:sldId id="288" r:id="rId20"/>
    <p:sldId id="285" r:id="rId21"/>
    <p:sldId id="286" r:id="rId22"/>
    <p:sldId id="268" r:id="rId23"/>
    <p:sldId id="272" r:id="rId24"/>
    <p:sldId id="270" r:id="rId25"/>
    <p:sldId id="273" r:id="rId26"/>
    <p:sldId id="271" r:id="rId27"/>
    <p:sldId id="274" r:id="rId28"/>
    <p:sldId id="269" r:id="rId29"/>
    <p:sldId id="280" r:id="rId30"/>
    <p:sldId id="281" r:id="rId31"/>
    <p:sldId id="277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37D"/>
    <a:srgbClr val="D0C18C"/>
    <a:srgbClr val="B59E4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6D28B7-118C-428C-919E-6BB049583A4D}" v="16" dt="2025-10-15T18:37:11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87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Maass" userId="b589e88a20f59164" providerId="LiveId" clId="{6F960E99-0291-4847-866B-AA9169162416}"/>
    <pc:docChg chg="custSel addSld delSld modSld sldOrd">
      <pc:chgData name="Barbara Maass" userId="b589e88a20f59164" providerId="LiveId" clId="{6F960E99-0291-4847-866B-AA9169162416}" dt="2025-10-15T18:40:56.648" v="795" actId="14100"/>
      <pc:docMkLst>
        <pc:docMk/>
      </pc:docMkLst>
      <pc:sldChg chg="del">
        <pc:chgData name="Barbara Maass" userId="b589e88a20f59164" providerId="LiveId" clId="{6F960E99-0291-4847-866B-AA9169162416}" dt="2025-10-15T18:23:27.006" v="770" actId="2696"/>
        <pc:sldMkLst>
          <pc:docMk/>
          <pc:sldMk cId="1140699691" sldId="257"/>
        </pc:sldMkLst>
      </pc:sldChg>
      <pc:sldChg chg="modSp mod">
        <pc:chgData name="Barbara Maass" userId="b589e88a20f59164" providerId="LiveId" clId="{6F960E99-0291-4847-866B-AA9169162416}" dt="2025-10-11T17:59:10.145" v="769" actId="20577"/>
        <pc:sldMkLst>
          <pc:docMk/>
          <pc:sldMk cId="2084858551" sldId="261"/>
        </pc:sldMkLst>
        <pc:spChg chg="mod">
          <ac:chgData name="Barbara Maass" userId="b589e88a20f59164" providerId="LiveId" clId="{6F960E99-0291-4847-866B-AA9169162416}" dt="2025-10-11T17:59:10.145" v="769" actId="20577"/>
          <ac:spMkLst>
            <pc:docMk/>
            <pc:sldMk cId="2084858551" sldId="261"/>
            <ac:spMk id="3" creationId="{D2711E9D-28E2-4E1F-887D-FE8FFF641639}"/>
          </ac:spMkLst>
        </pc:spChg>
      </pc:sldChg>
      <pc:sldChg chg="modSp mod">
        <pc:chgData name="Barbara Maass" userId="b589e88a20f59164" providerId="LiveId" clId="{6F960E99-0291-4847-866B-AA9169162416}" dt="2025-10-11T17:51:41.017" v="745" actId="20577"/>
        <pc:sldMkLst>
          <pc:docMk/>
          <pc:sldMk cId="512595926" sldId="264"/>
        </pc:sldMkLst>
        <pc:spChg chg="mod">
          <ac:chgData name="Barbara Maass" userId="b589e88a20f59164" providerId="LiveId" clId="{6F960E99-0291-4847-866B-AA9169162416}" dt="2025-10-11T17:51:41.017" v="745" actId="20577"/>
          <ac:spMkLst>
            <pc:docMk/>
            <pc:sldMk cId="512595926" sldId="264"/>
            <ac:spMk id="3" creationId="{E4ACC4C8-D850-AE8F-33E1-CCC3AE534261}"/>
          </ac:spMkLst>
        </pc:spChg>
      </pc:sldChg>
      <pc:sldChg chg="modSp mod">
        <pc:chgData name="Barbara Maass" userId="b589e88a20f59164" providerId="LiveId" clId="{6F960E99-0291-4847-866B-AA9169162416}" dt="2025-10-11T17:52:27.236" v="746" actId="20577"/>
        <pc:sldMkLst>
          <pc:docMk/>
          <pc:sldMk cId="871752341" sldId="266"/>
        </pc:sldMkLst>
        <pc:spChg chg="mod">
          <ac:chgData name="Barbara Maass" userId="b589e88a20f59164" providerId="LiveId" clId="{6F960E99-0291-4847-866B-AA9169162416}" dt="2025-10-11T17:52:27.236" v="746" actId="20577"/>
          <ac:spMkLst>
            <pc:docMk/>
            <pc:sldMk cId="871752341" sldId="266"/>
            <ac:spMk id="3" creationId="{4663A2A0-5D63-F3B1-FB30-D3E74F2FE95F}"/>
          </ac:spMkLst>
        </pc:spChg>
      </pc:sldChg>
      <pc:sldChg chg="ord">
        <pc:chgData name="Barbara Maass" userId="b589e88a20f59164" providerId="LiveId" clId="{6F960E99-0291-4847-866B-AA9169162416}" dt="2025-10-15T18:38:45.395" v="784"/>
        <pc:sldMkLst>
          <pc:docMk/>
          <pc:sldMk cId="3471155519" sldId="268"/>
        </pc:sldMkLst>
      </pc:sldChg>
      <pc:sldChg chg="modSp mod">
        <pc:chgData name="Barbara Maass" userId="b589e88a20f59164" providerId="LiveId" clId="{6F960E99-0291-4847-866B-AA9169162416}" dt="2025-10-11T17:57:29.944" v="763" actId="20577"/>
        <pc:sldMkLst>
          <pc:docMk/>
          <pc:sldMk cId="3706724132" sldId="279"/>
        </pc:sldMkLst>
        <pc:spChg chg="mod">
          <ac:chgData name="Barbara Maass" userId="b589e88a20f59164" providerId="LiveId" clId="{6F960E99-0291-4847-866B-AA9169162416}" dt="2025-10-11T17:57:29.944" v="763" actId="20577"/>
          <ac:spMkLst>
            <pc:docMk/>
            <pc:sldMk cId="3706724132" sldId="279"/>
            <ac:spMk id="3" creationId="{62E505DC-A3D0-26AC-254D-7FA41302D24F}"/>
          </ac:spMkLst>
        </pc:spChg>
      </pc:sldChg>
      <pc:sldChg chg="modSp mod">
        <pc:chgData name="Barbara Maass" userId="b589e88a20f59164" providerId="LiveId" clId="{6F960E99-0291-4847-866B-AA9169162416}" dt="2025-10-11T17:55:02.386" v="747" actId="3626"/>
        <pc:sldMkLst>
          <pc:docMk/>
          <pc:sldMk cId="2173535610" sldId="282"/>
        </pc:sldMkLst>
        <pc:spChg chg="mod">
          <ac:chgData name="Barbara Maass" userId="b589e88a20f59164" providerId="LiveId" clId="{6F960E99-0291-4847-866B-AA9169162416}" dt="2025-10-11T17:55:02.386" v="747" actId="3626"/>
          <ac:spMkLst>
            <pc:docMk/>
            <pc:sldMk cId="2173535610" sldId="282"/>
            <ac:spMk id="6" creationId="{4CC3C722-60B2-5BC8-F4AF-13188FFF69A2}"/>
          </ac:spMkLst>
        </pc:spChg>
      </pc:sldChg>
      <pc:sldChg chg="addSp delSp modSp add mod ord modAnim">
        <pc:chgData name="Barbara Maass" userId="b589e88a20f59164" providerId="LiveId" clId="{6F960E99-0291-4847-866B-AA9169162416}" dt="2025-10-11T17:25:41.176" v="324"/>
        <pc:sldMkLst>
          <pc:docMk/>
          <pc:sldMk cId="2936557696" sldId="285"/>
        </pc:sldMkLst>
        <pc:picChg chg="add mod">
          <ac:chgData name="Barbara Maass" userId="b589e88a20f59164" providerId="LiveId" clId="{6F960E99-0291-4847-866B-AA9169162416}" dt="2025-10-11T02:15:26.825" v="6"/>
          <ac:picMkLst>
            <pc:docMk/>
            <pc:sldMk cId="2936557696" sldId="285"/>
            <ac:picMk id="2" creationId="{2DE35E0D-3EE5-EC0C-7C3F-4A5B92ED919F}"/>
          </ac:picMkLst>
        </pc:picChg>
      </pc:sldChg>
      <pc:sldChg chg="addSp delSp modSp add mod ord delAnim modAnim">
        <pc:chgData name="Barbara Maass" userId="b589e88a20f59164" providerId="LiveId" clId="{6F960E99-0291-4847-866B-AA9169162416}" dt="2025-10-15T18:39:01.367" v="786" actId="14100"/>
        <pc:sldMkLst>
          <pc:docMk/>
          <pc:sldMk cId="2413202373" sldId="286"/>
        </pc:sldMkLst>
        <pc:picChg chg="add del mod">
          <ac:chgData name="Barbara Maass" userId="b589e88a20f59164" providerId="LiveId" clId="{6F960E99-0291-4847-866B-AA9169162416}" dt="2025-10-15T18:35:23.557" v="779" actId="478"/>
          <ac:picMkLst>
            <pc:docMk/>
            <pc:sldMk cId="2413202373" sldId="286"/>
            <ac:picMk id="2" creationId="{B825C6C7-A45D-D312-2A62-7063F0925A60}"/>
          </ac:picMkLst>
        </pc:picChg>
        <pc:picChg chg="add mod">
          <ac:chgData name="Barbara Maass" userId="b589e88a20f59164" providerId="LiveId" clId="{6F960E99-0291-4847-866B-AA9169162416}" dt="2025-10-15T18:39:01.367" v="786" actId="14100"/>
          <ac:picMkLst>
            <pc:docMk/>
            <pc:sldMk cId="2413202373" sldId="286"/>
            <ac:picMk id="3" creationId="{0D2E3741-1D7F-46AB-7E2E-B8D1DB874780}"/>
          </ac:picMkLst>
        </pc:picChg>
      </pc:sldChg>
      <pc:sldChg chg="delSp new del mod">
        <pc:chgData name="Barbara Maass" userId="b589e88a20f59164" providerId="LiveId" clId="{6F960E99-0291-4847-866B-AA9169162416}" dt="2025-10-11T16:58:52.162" v="27" actId="2696"/>
        <pc:sldMkLst>
          <pc:docMk/>
          <pc:sldMk cId="3486239295" sldId="287"/>
        </pc:sldMkLst>
      </pc:sldChg>
      <pc:sldChg chg="addSp delSp modSp add mod ord delAnim modAnim">
        <pc:chgData name="Barbara Maass" userId="b589e88a20f59164" providerId="LiveId" clId="{6F960E99-0291-4847-866B-AA9169162416}" dt="2025-10-15T18:40:56.648" v="795" actId="14100"/>
        <pc:sldMkLst>
          <pc:docMk/>
          <pc:sldMk cId="1477383776" sldId="288"/>
        </pc:sldMkLst>
        <pc:spChg chg="add mod">
          <ac:chgData name="Barbara Maass" userId="b589e88a20f59164" providerId="LiveId" clId="{6F960E99-0291-4847-866B-AA9169162416}" dt="2025-10-11T17:02:16.392" v="54" actId="1076"/>
          <ac:spMkLst>
            <pc:docMk/>
            <pc:sldMk cId="1477383776" sldId="288"/>
            <ac:spMk id="4" creationId="{C9D24078-3A19-8AB4-B6D0-F018892DB53A}"/>
          </ac:spMkLst>
        </pc:spChg>
        <pc:spChg chg="add mod">
          <ac:chgData name="Barbara Maass" userId="b589e88a20f59164" providerId="LiveId" clId="{6F960E99-0291-4847-866B-AA9169162416}" dt="2025-10-11T17:11:07.970" v="316" actId="20577"/>
          <ac:spMkLst>
            <pc:docMk/>
            <pc:sldMk cId="1477383776" sldId="288"/>
            <ac:spMk id="5" creationId="{4F2D6211-481C-2B62-3956-298FF99BB073}"/>
          </ac:spMkLst>
        </pc:spChg>
        <pc:picChg chg="add del mod">
          <ac:chgData name="Barbara Maass" userId="b589e88a20f59164" providerId="LiveId" clId="{6F960E99-0291-4847-866B-AA9169162416}" dt="2025-10-15T18:40:42.180" v="791" actId="478"/>
          <ac:picMkLst>
            <pc:docMk/>
            <pc:sldMk cId="1477383776" sldId="288"/>
            <ac:picMk id="2" creationId="{FB7DF67E-24E0-C014-2F3F-9376284A3983}"/>
          </ac:picMkLst>
        </pc:picChg>
        <pc:picChg chg="add mod">
          <ac:chgData name="Barbara Maass" userId="b589e88a20f59164" providerId="LiveId" clId="{6F960E99-0291-4847-866B-AA9169162416}" dt="2025-10-15T18:40:56.648" v="795" actId="14100"/>
          <ac:picMkLst>
            <pc:docMk/>
            <pc:sldMk cId="1477383776" sldId="288"/>
            <ac:picMk id="3" creationId="{FFAB51C8-0F3B-B34C-E4CF-11FDDB7F4BB8}"/>
          </ac:picMkLst>
        </pc:picChg>
        <pc:picChg chg="add mod">
          <ac:chgData name="Barbara Maass" userId="b589e88a20f59164" providerId="LiveId" clId="{6F960E99-0291-4847-866B-AA9169162416}" dt="2025-10-11T17:24:11.181" v="322" actId="1076"/>
          <ac:picMkLst>
            <pc:docMk/>
            <pc:sldMk cId="1477383776" sldId="288"/>
            <ac:picMk id="9" creationId="{BC4B91E5-7621-027B-8421-F0D753D58E76}"/>
          </ac:picMkLst>
        </pc:picChg>
      </pc:sldChg>
      <pc:sldChg chg="addSp delSp modSp new mod modAnim">
        <pc:chgData name="Barbara Maass" userId="b589e88a20f59164" providerId="LiveId" clId="{6F960E99-0291-4847-866B-AA9169162416}" dt="2025-10-15T18:23:58.101" v="774"/>
        <pc:sldMkLst>
          <pc:docMk/>
          <pc:sldMk cId="1632482201" sldId="289"/>
        </pc:sldMkLst>
        <pc:spChg chg="del">
          <ac:chgData name="Barbara Maass" userId="b589e88a20f59164" providerId="LiveId" clId="{6F960E99-0291-4847-866B-AA9169162416}" dt="2025-10-15T18:23:45.468" v="773" actId="478"/>
          <ac:spMkLst>
            <pc:docMk/>
            <pc:sldMk cId="1632482201" sldId="289"/>
            <ac:spMk id="2" creationId="{BE95F336-D519-66F8-45C9-A2CE6473E34A}"/>
          </ac:spMkLst>
        </pc:spChg>
        <pc:spChg chg="del">
          <ac:chgData name="Barbara Maass" userId="b589e88a20f59164" providerId="LiveId" clId="{6F960E99-0291-4847-866B-AA9169162416}" dt="2025-10-15T18:23:43.490" v="772" actId="478"/>
          <ac:spMkLst>
            <pc:docMk/>
            <pc:sldMk cId="1632482201" sldId="289"/>
            <ac:spMk id="3" creationId="{5728A674-F9B4-4315-5F87-A0F95E6E7EC2}"/>
          </ac:spMkLst>
        </pc:spChg>
        <pc:picChg chg="add mod">
          <ac:chgData name="Barbara Maass" userId="b589e88a20f59164" providerId="LiveId" clId="{6F960E99-0291-4847-866B-AA9169162416}" dt="2025-10-15T18:23:58.101" v="774"/>
          <ac:picMkLst>
            <pc:docMk/>
            <pc:sldMk cId="1632482201" sldId="289"/>
            <ac:picMk id="4" creationId="{07858D9E-8A64-9098-2E97-C67C2F80A6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4085D-4AE8-48FF-9338-83B3DA578AB9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81BCB-088A-4ACB-B5AF-F76F74DC717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792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81BCB-088A-4ACB-B5AF-F76F74DC7173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8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81BCB-088A-4ACB-B5AF-F76F74DC717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247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81BCB-088A-4ACB-B5AF-F76F74DC717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86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81BCB-088A-4ACB-B5AF-F76F74DC7173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187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0D527-1795-268A-36DB-2D26935EF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B25278-6A4E-C524-0962-81EAA5A32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F8DB-8407-7AD4-A265-E360942C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474B5C-F243-6BFA-6916-F642AA6F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6D816B-5C9A-CD8D-06F0-78A27997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413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08BC53-DCFE-6A61-C829-CE3C0B5E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7735AA-0B39-73BD-5964-A462540AC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E08A9-2FB9-C207-0EED-154A8A8A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EC3223-86AF-88AC-2A4D-9C006F04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1E144-DD1E-3D57-DF37-6D973A84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311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2A6A5C3-7416-7E49-F414-3C02AA797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6DF5F2-86AC-1B50-3140-CC1CDB037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04F8B6-2343-0D7C-54D0-1A269539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0E262B-08A0-9144-BCBD-3E42BFA3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7367F8-E795-89C0-8E1A-2075CEA8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53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5FD57-7A7C-6F1F-1732-321A1591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FCA146-3FF6-9200-65DA-9103C6DEF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8AE06C-6E93-BFCF-2064-F93D74B1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2F665E-F536-098A-9D49-73F63001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189DBC-112F-37A8-360D-B1F58753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74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F6746-88EE-FB5B-CBEA-021A35C8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7774B0-E961-600F-39DF-E3E7B0224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29D65D-C0D6-5234-67A0-F3ECEA23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A0B36-687B-1C3E-189A-3767D94C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45E302-125F-525B-8921-514E277E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2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A2317F-21B1-E10C-F8A9-D8875348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D381CE-8571-C0FE-513B-94E075514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410FC7-0C27-C511-6026-34E323CF2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53FA88-8D50-5260-16EB-3FFEAF64F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A076D7-5590-C22F-FDE8-4F991B76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50BE78-75B8-858F-CE0D-30B5D7E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36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AE0903-8FBD-6204-6861-2518668A4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7C0114-F998-CBC2-0474-895605B5C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9180EE-8937-9241-2720-1FF192071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CE4586-48E8-0526-FD33-FE0146C5D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E3494F-E47D-91AB-60D2-7C01BE1E24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B665F15-E924-9349-7543-124D2380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D5314F-4256-41B9-10C0-F1BE90AC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B8EDBC-ADE5-E7B1-F24D-CDE18332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47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AFEC9-C4A7-0428-9A50-48C59433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E4FB9D-D963-7BD4-2E52-E9A0D2A6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39A285-F3E5-E0EC-A31E-E6751DEC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0DA30D-AED4-7BBE-43C3-C5D947B7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849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A931A0-C923-AB58-4447-9FE0727B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C7A1A6-F15A-DEB6-6ED6-E2CB2732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9D5C1C-4C89-F110-7EBD-62AF58B0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18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EFD77-01D1-7756-C6D6-F5E55A6A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40CAB7-C1DF-9C24-03DF-8C9E5F4E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4724BC-A671-B747-74CE-E6908984B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3085BE-5013-7B91-55B3-F9BADBA4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2CDA33-56FC-8A06-FC76-C04AD4C3C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EAF6CE-D4DE-34FD-4591-69987B1B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860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0835AD-1D34-88AD-CEA9-B5B6E1F2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6CB423D-11F5-F001-F3F6-E8F9D3258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44C5D0-CF95-563A-6B3E-689B66EAA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E0919F-2BF9-1F54-472E-B2E3A077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573F6C-6047-0B4E-4C1E-D46C2D0D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250BA7-49BF-CA4D-0EB3-DF3A9F8E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697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97B652-2E78-8713-D5E1-DB30E74E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2CBEFB-E14A-02F3-4295-2773D7C05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F8F78-63FF-8021-71A8-385575D38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A68506-F893-4D6E-A7F3-5B1C334255EF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B26D85-EA71-B95D-34BF-C462866A9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5B2F8A-61BF-EC1C-F491-2F04CB7EE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EC1C16-69F1-4726-B5E1-CDC488609CB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0UfpFn4IoE?feature=oembed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04mEvEVnO4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BEx0zu3UwA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J35VzOJDSk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openxmlformats.org/officeDocument/2006/relationships/hyperlink" Target="https://www.youtube.com/watch?v=kH8ClS5otcs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jpeg"/><Relationship Id="rId7" Type="http://schemas.openxmlformats.org/officeDocument/2006/relationships/hyperlink" Target="https://www.youtube.com/watch?v=li3y0SBexas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jpeg"/><Relationship Id="rId7" Type="http://schemas.openxmlformats.org/officeDocument/2006/relationships/hyperlink" Target="https://www.youtube.com/watch?v=tYDqPEffVHM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ilymotion.com/video/x2i4al7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jpe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4t93ZPrcnQ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2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5.jpeg"/><Relationship Id="rId7" Type="http://schemas.openxmlformats.org/officeDocument/2006/relationships/hyperlink" Target="inherent%20vice%20vostfr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7.png"/><Relationship Id="rId7" Type="http://schemas.openxmlformats.org/officeDocument/2006/relationships/hyperlink" Target="https://www.youtube.com/watch?v=xH8wye72qF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aFhtQrgZX8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A554A0-DE5F-A54F-4007-B7C38BC28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r="8741"/>
          <a:stretch>
            <a:fillRect/>
          </a:stretch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09C074D-3C25-F3D1-B77D-6B16EDF33417}"/>
              </a:ext>
            </a:extLst>
          </p:cNvPr>
          <p:cNvSpPr txBox="1"/>
          <p:nvPr/>
        </p:nvSpPr>
        <p:spPr>
          <a:xfrm>
            <a:off x="703968" y="232780"/>
            <a:ext cx="49978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b="1" dirty="0"/>
              <a:t>Le ciné-club Brébeuf</a:t>
            </a:r>
          </a:p>
          <a:p>
            <a:r>
              <a:rPr lang="fr-CA" sz="4000" dirty="0">
                <a:solidFill>
                  <a:srgbClr val="FF6600"/>
                </a:solidFill>
              </a:rPr>
              <a:t>           </a:t>
            </a:r>
            <a:r>
              <a:rPr lang="fr-CA" sz="3200" dirty="0"/>
              <a:t>présente</a:t>
            </a:r>
            <a:endParaRPr lang="en-CA" sz="3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A11417-154F-C435-B5A0-59ABEA67F61B}"/>
              </a:ext>
            </a:extLst>
          </p:cNvPr>
          <p:cNvSpPr txBox="1"/>
          <p:nvPr/>
        </p:nvSpPr>
        <p:spPr>
          <a:xfrm>
            <a:off x="1358517" y="1908750"/>
            <a:ext cx="27167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</a:rPr>
              <a:t>Une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</a:rPr>
              <a:t> bataille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</a:rPr>
              <a:t>après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</a:rPr>
              <a:t>l’autre</a:t>
            </a:r>
            <a:endParaRPr lang="en-CA" sz="54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1A1DF6-0EAE-750E-41FF-4CCA5B1EE79C}"/>
              </a:ext>
            </a:extLst>
          </p:cNvPr>
          <p:cNvSpPr txBox="1"/>
          <p:nvPr/>
        </p:nvSpPr>
        <p:spPr>
          <a:xfrm>
            <a:off x="155853" y="5727485"/>
            <a:ext cx="348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rgbClr val="FFFF00"/>
                </a:solidFill>
              </a:rPr>
              <a:t>un film de</a:t>
            </a:r>
          </a:p>
          <a:p>
            <a:r>
              <a:rPr lang="fr-CA" sz="2400" b="1" dirty="0">
                <a:solidFill>
                  <a:srgbClr val="FFFF00"/>
                </a:solidFill>
              </a:rPr>
              <a:t>Paul Thomas Anderson</a:t>
            </a:r>
            <a:endParaRPr lang="en-CA" sz="2400" b="1" dirty="0">
              <a:solidFill>
                <a:srgbClr val="FFFF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A44B43-2F92-0E8B-0934-B4B9AB02E9D3}"/>
              </a:ext>
            </a:extLst>
          </p:cNvPr>
          <p:cNvSpPr txBox="1"/>
          <p:nvPr/>
        </p:nvSpPr>
        <p:spPr>
          <a:xfrm>
            <a:off x="8923014" y="5027364"/>
            <a:ext cx="3186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b="1" dirty="0"/>
              <a:t>Fondation culturelle Brébeuf</a:t>
            </a:r>
          </a:p>
          <a:p>
            <a:pPr algn="ctr"/>
            <a:r>
              <a:rPr lang="fr-CA" b="1" dirty="0"/>
              <a:t>Le mardi 14 octobre</a:t>
            </a:r>
          </a:p>
          <a:p>
            <a:pPr algn="ctr"/>
            <a:r>
              <a:rPr lang="fr-CA" b="1" dirty="0"/>
              <a:t>Jean St-Amant</a:t>
            </a:r>
            <a:endParaRPr lang="en-CA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B55984-D758-381E-7137-0B285D4D3A89}"/>
              </a:ext>
            </a:extLst>
          </p:cNvPr>
          <p:cNvSpPr txBox="1"/>
          <p:nvPr/>
        </p:nvSpPr>
        <p:spPr>
          <a:xfrm>
            <a:off x="10038205" y="18771"/>
            <a:ext cx="21537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b="1" dirty="0"/>
              <a:t>avec</a:t>
            </a:r>
          </a:p>
          <a:p>
            <a:pPr algn="ctr"/>
            <a:r>
              <a:rPr lang="en-CA" b="1" dirty="0"/>
              <a:t>Leonardo DiCaprio</a:t>
            </a:r>
          </a:p>
          <a:p>
            <a:pPr algn="ctr"/>
            <a:r>
              <a:rPr lang="es-ES" b="1" dirty="0"/>
              <a:t>Benicio del Toro</a:t>
            </a:r>
          </a:p>
          <a:p>
            <a:pPr algn="ctr"/>
            <a:r>
              <a:rPr lang="es-ES" b="1" dirty="0"/>
              <a:t>Chase </a:t>
            </a:r>
            <a:r>
              <a:rPr lang="es-ES" b="1" dirty="0" err="1"/>
              <a:t>Infiniti</a:t>
            </a:r>
            <a:endParaRPr lang="es-ES" b="1" dirty="0"/>
          </a:p>
          <a:p>
            <a:pPr algn="ctr"/>
            <a:r>
              <a:rPr lang="es-ES" b="1" dirty="0"/>
              <a:t>Regina Hall</a:t>
            </a:r>
          </a:p>
          <a:p>
            <a:pPr algn="ctr"/>
            <a:r>
              <a:rPr lang="es-ES" b="1" dirty="0"/>
              <a:t>Sean Penn</a:t>
            </a:r>
          </a:p>
          <a:p>
            <a:pPr algn="ctr"/>
            <a:r>
              <a:rPr lang="es-ES" b="1" dirty="0" err="1"/>
              <a:t>Teyana</a:t>
            </a:r>
            <a:r>
              <a:rPr lang="es-ES" b="1" dirty="0"/>
              <a:t> Taylor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30426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74265E-0612-5F38-A5DD-A984F400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2D435EF-7205-D9B4-38B9-246581A6C88B}"/>
              </a:ext>
            </a:extLst>
          </p:cNvPr>
          <p:cNvSpPr txBox="1"/>
          <p:nvPr/>
        </p:nvSpPr>
        <p:spPr>
          <a:xfrm>
            <a:off x="4035403" y="476"/>
            <a:ext cx="412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Leonardo DiCaprio</a:t>
            </a:r>
          </a:p>
        </p:txBody>
      </p:sp>
      <p:pic>
        <p:nvPicPr>
          <p:cNvPr id="6" name="Image 5" descr="Une image contenant personne, Visage humain, habits, homme&#10;&#10;Le contenu généré par l’IA peut être incorrect.">
            <a:extLst>
              <a:ext uri="{FF2B5EF4-FFF2-40B4-BE49-F238E27FC236}">
                <a16:creationId xmlns:a16="http://schemas.microsoft.com/office/drawing/2014/main" id="{11EE6ACA-5C88-443C-27F0-9B9C4326E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0" y="2222884"/>
            <a:ext cx="2740419" cy="28743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E931F4-B4EE-CC31-9E21-A8F5C0D060EC}"/>
              </a:ext>
            </a:extLst>
          </p:cNvPr>
          <p:cNvSpPr txBox="1"/>
          <p:nvPr/>
        </p:nvSpPr>
        <p:spPr>
          <a:xfrm>
            <a:off x="3264663" y="636138"/>
            <a:ext cx="8874224" cy="604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Acteur et producteur américain né à Los Angeles, aujourd’hui âgé de 50 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est de descendance italienne et germano-russe.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err="1"/>
              <a:t>DiCaprio</a:t>
            </a:r>
            <a:r>
              <a:rPr lang="fr-CA" b="1" dirty="0"/>
              <a:t> obtient son premier rôle au cinéma à l’âge de 16 ans. Il commence sa</a:t>
            </a:r>
          </a:p>
          <a:p>
            <a:r>
              <a:rPr lang="fr-CA" b="1" dirty="0"/>
              <a:t>      carrière aux côtés de Robert </a:t>
            </a:r>
            <a:r>
              <a:rPr lang="fr-CA" b="1" dirty="0" err="1"/>
              <a:t>DeNiro</a:t>
            </a:r>
            <a:r>
              <a:rPr lang="fr-CA" b="1" dirty="0"/>
              <a:t> (</a:t>
            </a:r>
            <a:r>
              <a:rPr lang="en-CA" b="1" i="1" dirty="0"/>
              <a:t>This Boy's Life</a:t>
            </a:r>
            <a:r>
              <a:rPr lang="en-CA" b="1" dirty="0"/>
              <a:t>)</a:t>
            </a:r>
            <a:r>
              <a:rPr lang="en-CA" b="1" i="1" dirty="0"/>
              <a:t> </a:t>
            </a:r>
            <a:r>
              <a:rPr lang="fr-CA" b="1" dirty="0"/>
              <a:t>et de Johnny Depp (</a:t>
            </a:r>
            <a:r>
              <a:rPr lang="en-CA" b="1" i="1" dirty="0"/>
              <a:t>What’s </a:t>
            </a:r>
          </a:p>
          <a:p>
            <a:r>
              <a:rPr lang="en-CA" b="1" i="1" dirty="0"/>
              <a:t>      Eating Gilbert Grape</a:t>
            </a:r>
            <a:r>
              <a:rPr lang="en-CA" b="1" dirty="0"/>
              <a:t>)</a:t>
            </a:r>
            <a:r>
              <a:rPr lang="en-CA" b="1" i="1" dirty="0"/>
              <a:t> </a:t>
            </a:r>
            <a:r>
              <a:rPr lang="en-CA" b="1" dirty="0"/>
              <a:t>film pour </a:t>
            </a:r>
            <a:r>
              <a:rPr lang="en-CA" b="1" dirty="0" err="1"/>
              <a:t>lequel</a:t>
            </a:r>
            <a:r>
              <a:rPr lang="en-CA" b="1" dirty="0"/>
              <a:t> il </a:t>
            </a:r>
            <a:r>
              <a:rPr lang="en-CA" b="1" dirty="0" err="1"/>
              <a:t>est</a:t>
            </a:r>
            <a:r>
              <a:rPr lang="en-CA" b="1" dirty="0"/>
              <a:t> mis </a:t>
            </a:r>
            <a:r>
              <a:rPr lang="en-CA" b="1" dirty="0" err="1"/>
              <a:t>en</a:t>
            </a:r>
            <a:r>
              <a:rPr lang="en-CA" b="1" dirty="0"/>
              <a:t> nomination aux Oscars </a:t>
            </a:r>
          </a:p>
          <a:p>
            <a:r>
              <a:rPr lang="en-CA" b="1" dirty="0"/>
              <a:t>      (Meilleur </a:t>
            </a:r>
            <a:r>
              <a:rPr lang="en-CA" b="1" dirty="0" err="1"/>
              <a:t>acteur</a:t>
            </a:r>
            <a:r>
              <a:rPr lang="en-CA" b="1" dirty="0"/>
              <a:t> dans un second </a:t>
            </a:r>
            <a:r>
              <a:rPr lang="en-CA" b="1" dirty="0" err="1"/>
              <a:t>rôle</a:t>
            </a:r>
            <a:r>
              <a:rPr lang="en-CA" b="1" dirty="0"/>
              <a:t>).</a:t>
            </a:r>
            <a:endParaRPr lang="en-CA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9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Il </a:t>
            </a:r>
            <a:r>
              <a:rPr lang="en-CA" b="1" dirty="0" err="1"/>
              <a:t>obtient</a:t>
            </a:r>
            <a:r>
              <a:rPr lang="en-CA" b="1" dirty="0"/>
              <a:t> la </a:t>
            </a:r>
            <a:r>
              <a:rPr lang="en-CA" b="1" dirty="0" err="1"/>
              <a:t>célébrité</a:t>
            </a:r>
            <a:r>
              <a:rPr lang="en-CA" b="1" dirty="0"/>
              <a:t> pour son </a:t>
            </a:r>
            <a:r>
              <a:rPr lang="en-CA" b="1" dirty="0" err="1"/>
              <a:t>rôle</a:t>
            </a:r>
            <a:r>
              <a:rPr lang="en-CA" b="1" dirty="0"/>
              <a:t> dans </a:t>
            </a:r>
            <a:r>
              <a:rPr lang="en-CA" b="1" i="1" dirty="0"/>
              <a:t>Roméo + Juliette</a:t>
            </a:r>
            <a:r>
              <a:rPr lang="en-CA" b="1" dirty="0"/>
              <a:t> (1996) de Baz</a:t>
            </a:r>
          </a:p>
          <a:p>
            <a:r>
              <a:rPr lang="en-CA" b="1" dirty="0"/>
              <a:t>      Luhrmann, </a:t>
            </a:r>
            <a:r>
              <a:rPr lang="en-CA" b="1" dirty="0" err="1"/>
              <a:t>mais</a:t>
            </a:r>
            <a:r>
              <a:rPr lang="en-CA" b="1" dirty="0"/>
              <a:t> surtout pour </a:t>
            </a:r>
            <a:r>
              <a:rPr lang="en-CA" b="1" dirty="0" err="1"/>
              <a:t>celui</a:t>
            </a:r>
            <a:r>
              <a:rPr lang="en-CA" b="1" dirty="0"/>
              <a:t> de Jack Dawson dans </a:t>
            </a:r>
            <a:r>
              <a:rPr lang="en-CA" b="1" i="1" dirty="0"/>
              <a:t>Titanic </a:t>
            </a:r>
            <a:r>
              <a:rPr lang="en-CA" b="1" dirty="0"/>
              <a:t>(1997) de James </a:t>
            </a:r>
          </a:p>
          <a:p>
            <a:r>
              <a:rPr lang="en-CA" b="1" dirty="0"/>
              <a:t>      Cameron.</a:t>
            </a:r>
          </a:p>
          <a:p>
            <a:endParaRPr lang="en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Depuis le succès planétaire de </a:t>
            </a:r>
            <a:r>
              <a:rPr lang="fr-CA" b="1" i="1" dirty="0"/>
              <a:t>Titanic</a:t>
            </a:r>
            <a:r>
              <a:rPr lang="fr-CA" b="1" dirty="0"/>
              <a:t>, </a:t>
            </a:r>
            <a:r>
              <a:rPr lang="fr-CA" b="1" dirty="0" err="1"/>
              <a:t>DiCaprio</a:t>
            </a:r>
            <a:r>
              <a:rPr lang="fr-CA" b="1" dirty="0"/>
              <a:t> décide de ne tourner qu’avec </a:t>
            </a:r>
          </a:p>
          <a:p>
            <a:r>
              <a:rPr lang="fr-CA" b="1" dirty="0"/>
              <a:t>      les plus grands réalisateurs. Il tourne 6 fois avec Martin Scorsese </a:t>
            </a:r>
            <a:r>
              <a:rPr lang="en-CA" b="1" dirty="0"/>
              <a:t>: </a:t>
            </a:r>
            <a:r>
              <a:rPr lang="en-CA" b="1" i="1" dirty="0"/>
              <a:t>Gangs of New </a:t>
            </a:r>
          </a:p>
          <a:p>
            <a:r>
              <a:rPr lang="en-CA" b="1" i="1" dirty="0"/>
              <a:t>      York</a:t>
            </a:r>
            <a:r>
              <a:rPr lang="en-CA" b="1" dirty="0"/>
              <a:t> (2002), </a:t>
            </a:r>
            <a:r>
              <a:rPr lang="en-CA" b="1" i="1" dirty="0"/>
              <a:t>The Aviator (</a:t>
            </a:r>
            <a:r>
              <a:rPr lang="en-CA" b="1" dirty="0"/>
              <a:t>2004), </a:t>
            </a:r>
            <a:r>
              <a:rPr lang="en-CA" b="1" i="1" dirty="0"/>
              <a:t>The Departed</a:t>
            </a:r>
            <a:r>
              <a:rPr lang="en-CA" b="1" dirty="0"/>
              <a:t> (2006),  </a:t>
            </a:r>
            <a:r>
              <a:rPr lang="en-CA" b="1" i="1" dirty="0"/>
              <a:t>Shutter Island </a:t>
            </a:r>
            <a:r>
              <a:rPr lang="en-CA" b="1" dirty="0"/>
              <a:t>(2010), </a:t>
            </a:r>
          </a:p>
          <a:p>
            <a:r>
              <a:rPr lang="en-CA" b="1" i="1" dirty="0"/>
              <a:t>      The Wolf of Wall Street </a:t>
            </a:r>
            <a:r>
              <a:rPr lang="en-CA" b="1" dirty="0"/>
              <a:t> (2016), </a:t>
            </a:r>
            <a:r>
              <a:rPr lang="en-CA" b="1" i="1" dirty="0"/>
              <a:t>Killers of the Flower Moon (</a:t>
            </a:r>
            <a:r>
              <a:rPr lang="en-CA" b="1" dirty="0"/>
              <a:t>2023). Il </a:t>
            </a:r>
            <a:r>
              <a:rPr lang="en-CA" b="1" dirty="0" err="1"/>
              <a:t>tourne</a:t>
            </a:r>
            <a:r>
              <a:rPr lang="en-CA" b="1" dirty="0"/>
              <a:t> </a:t>
            </a:r>
            <a:r>
              <a:rPr lang="en-CA" b="1" dirty="0" err="1"/>
              <a:t>aussi</a:t>
            </a:r>
            <a:r>
              <a:rPr lang="en-CA" b="1" dirty="0"/>
              <a:t> </a:t>
            </a:r>
          </a:p>
          <a:p>
            <a:r>
              <a:rPr lang="en-CA" b="1" dirty="0"/>
              <a:t>      avec Steven</a:t>
            </a:r>
            <a:r>
              <a:rPr lang="en-CA" b="1" i="1" dirty="0"/>
              <a:t> </a:t>
            </a:r>
            <a:r>
              <a:rPr lang="en-CA" b="1" dirty="0"/>
              <a:t>Spielberg (</a:t>
            </a:r>
            <a:r>
              <a:rPr lang="en-CA" b="1" i="1" dirty="0"/>
              <a:t>Catch Me If You Can, </a:t>
            </a:r>
            <a:r>
              <a:rPr lang="en-CA" b="1" dirty="0"/>
              <a:t>2002), </a:t>
            </a:r>
            <a:r>
              <a:rPr lang="en-CA" b="1" i="1" dirty="0"/>
              <a:t>Sam Mendes (Revolutionary </a:t>
            </a:r>
          </a:p>
          <a:p>
            <a:r>
              <a:rPr lang="en-CA" b="1" i="1" dirty="0"/>
              <a:t>      Road, </a:t>
            </a:r>
            <a:r>
              <a:rPr lang="en-CA" b="1" dirty="0"/>
              <a:t>2008), Ridley Scott (</a:t>
            </a:r>
            <a:r>
              <a:rPr lang="en-CA" b="1" i="1" dirty="0"/>
              <a:t>Body of Lies, </a:t>
            </a:r>
            <a:r>
              <a:rPr lang="en-CA" b="1" dirty="0"/>
              <a:t>2008)</a:t>
            </a:r>
            <a:r>
              <a:rPr lang="en-CA" b="1" i="1" dirty="0"/>
              <a:t>, </a:t>
            </a:r>
            <a:r>
              <a:rPr lang="en-CA" b="1" dirty="0"/>
              <a:t>Christopher Nolan (</a:t>
            </a:r>
            <a:r>
              <a:rPr lang="en-CA" b="1" i="1" dirty="0"/>
              <a:t>Inception, </a:t>
            </a:r>
          </a:p>
          <a:p>
            <a:r>
              <a:rPr lang="en-CA" b="1" i="1" dirty="0"/>
              <a:t>      </a:t>
            </a:r>
            <a:r>
              <a:rPr lang="en-CA" b="1" dirty="0"/>
              <a:t>2010), Clint Eastwood (</a:t>
            </a:r>
            <a:r>
              <a:rPr lang="en-CA" b="1" i="1" dirty="0"/>
              <a:t>J. Edgar, </a:t>
            </a:r>
            <a:r>
              <a:rPr lang="en-CA" b="1" dirty="0"/>
              <a:t>2011), Quentin Tarantino (</a:t>
            </a:r>
            <a:r>
              <a:rPr lang="en-CA" b="1" i="1" dirty="0"/>
              <a:t>Django Unchained, </a:t>
            </a:r>
          </a:p>
          <a:p>
            <a:r>
              <a:rPr lang="en-CA" b="1" i="1" dirty="0"/>
              <a:t>      </a:t>
            </a:r>
            <a:r>
              <a:rPr lang="en-CA" b="1" dirty="0"/>
              <a:t>2012, et </a:t>
            </a:r>
            <a:r>
              <a:rPr lang="en-CA" b="1" i="1" dirty="0"/>
              <a:t>Once Upon a Time… in Hollywood, </a:t>
            </a:r>
            <a:r>
              <a:rPr lang="en-CA" b="1" dirty="0"/>
              <a:t>2019), Baz Luhrmann, </a:t>
            </a:r>
            <a:r>
              <a:rPr lang="en-CA" b="1" i="1" dirty="0"/>
              <a:t>The Great </a:t>
            </a:r>
          </a:p>
          <a:p>
            <a:r>
              <a:rPr lang="en-CA" b="1" i="1" dirty="0"/>
              <a:t>      Gatsby </a:t>
            </a:r>
            <a:r>
              <a:rPr lang="en-CA" b="1" dirty="0"/>
              <a:t>(2013),</a:t>
            </a:r>
            <a:r>
              <a:rPr lang="en-CA" b="1" i="1" dirty="0"/>
              <a:t> </a:t>
            </a:r>
            <a:r>
              <a:rPr lang="en-CA" b="1" dirty="0"/>
              <a:t>et</a:t>
            </a:r>
            <a:r>
              <a:rPr lang="en-CA" b="1" i="1" dirty="0"/>
              <a:t> </a:t>
            </a:r>
            <a:r>
              <a:rPr lang="en-CA" b="1" dirty="0"/>
              <a:t>Alejandro Iñárritu (</a:t>
            </a:r>
            <a:r>
              <a:rPr lang="en-CA" b="1" i="1" dirty="0"/>
              <a:t>The Revenant</a:t>
            </a:r>
            <a:r>
              <a:rPr lang="en-CA" b="1" dirty="0"/>
              <a:t>,</a:t>
            </a:r>
            <a:r>
              <a:rPr lang="en-CA" b="1" i="1" dirty="0"/>
              <a:t> </a:t>
            </a:r>
            <a:r>
              <a:rPr lang="en-CA" b="1" dirty="0"/>
              <a:t>2019</a:t>
            </a:r>
            <a:r>
              <a:rPr lang="en-CA" dirty="0"/>
              <a:t>).</a:t>
            </a:r>
          </a:p>
          <a:p>
            <a:endParaRPr lang="en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Pendant </a:t>
            </a:r>
            <a:r>
              <a:rPr lang="en-CA" b="1" dirty="0" err="1"/>
              <a:t>quelques</a:t>
            </a:r>
            <a:r>
              <a:rPr lang="en-CA" b="1" dirty="0"/>
              <a:t> </a:t>
            </a:r>
            <a:r>
              <a:rPr lang="en-CA" b="1" dirty="0" err="1"/>
              <a:t>années</a:t>
            </a:r>
            <a:r>
              <a:rPr lang="en-CA" b="1" dirty="0"/>
              <a:t> Di Caprio </a:t>
            </a:r>
            <a:r>
              <a:rPr lang="en-CA" b="1" dirty="0" err="1"/>
              <a:t>est</a:t>
            </a:r>
            <a:r>
              <a:rPr lang="en-CA" b="1" dirty="0"/>
              <a:t> </a:t>
            </a:r>
            <a:r>
              <a:rPr lang="en-CA" b="1" dirty="0" err="1"/>
              <a:t>l’acteur</a:t>
            </a:r>
            <a:r>
              <a:rPr lang="en-CA" b="1" dirty="0"/>
              <a:t> le </a:t>
            </a:r>
            <a:r>
              <a:rPr lang="en-CA" b="1" dirty="0" err="1"/>
              <a:t>mieux</a:t>
            </a:r>
            <a:r>
              <a:rPr lang="en-CA" b="1" dirty="0"/>
              <a:t> </a:t>
            </a:r>
            <a:r>
              <a:rPr lang="en-CA" b="1" dirty="0" err="1"/>
              <a:t>payé</a:t>
            </a:r>
            <a:r>
              <a:rPr lang="en-CA" b="1" dirty="0"/>
              <a:t> au monde.  </a:t>
            </a:r>
          </a:p>
        </p:txBody>
      </p:sp>
    </p:spTree>
    <p:extLst>
      <p:ext uri="{BB962C8B-B14F-4D97-AF65-F5344CB8AC3E}">
        <p14:creationId xmlns:p14="http://schemas.microsoft.com/office/powerpoint/2010/main" val="1217006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9FF58D-F2B8-6927-044D-3D90439DB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A5E47FA-6A73-6658-7725-56974C0B02F7}"/>
              </a:ext>
            </a:extLst>
          </p:cNvPr>
          <p:cNvSpPr txBox="1"/>
          <p:nvPr/>
        </p:nvSpPr>
        <p:spPr>
          <a:xfrm>
            <a:off x="3329601" y="-10193"/>
            <a:ext cx="553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Leonardo DiCaprio (suite)</a:t>
            </a:r>
          </a:p>
        </p:txBody>
      </p:sp>
      <p:pic>
        <p:nvPicPr>
          <p:cNvPr id="10" name="Image 9" descr="Une image contenant Visage humain, personne, homme, habits&#10;&#10;Le contenu généré par l’IA peut être incorrect.">
            <a:extLst>
              <a:ext uri="{FF2B5EF4-FFF2-40B4-BE49-F238E27FC236}">
                <a16:creationId xmlns:a16="http://schemas.microsoft.com/office/drawing/2014/main" id="{16A306E6-46D2-239B-1E56-125F2B1DF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5" y="1907010"/>
            <a:ext cx="2765250" cy="27486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3688F87-D2BB-0CF4-EA66-8D896E9D9194}"/>
              </a:ext>
            </a:extLst>
          </p:cNvPr>
          <p:cNvSpPr txBox="1"/>
          <p:nvPr/>
        </p:nvSpPr>
        <p:spPr>
          <a:xfrm>
            <a:off x="144391" y="4655627"/>
            <a:ext cx="311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Dans le rôle de Bob Ferguson </a:t>
            </a:r>
            <a:endParaRPr lang="en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6AF579E-DD7E-7FF3-E0FC-724B334ACD4F}"/>
              </a:ext>
            </a:extLst>
          </p:cNvPr>
          <p:cNvSpPr txBox="1"/>
          <p:nvPr/>
        </p:nvSpPr>
        <p:spPr>
          <a:xfrm>
            <a:off x="3169769" y="1422156"/>
            <a:ext cx="894764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Sept fois mis en nomination pour l’Oscar du meilleur acteur ou acteur de soutien,</a:t>
            </a:r>
          </a:p>
          <a:p>
            <a:r>
              <a:rPr lang="fr-CA" b="1" dirty="0"/>
              <a:t>      </a:t>
            </a:r>
            <a:r>
              <a:rPr lang="fr-CA" b="1" dirty="0" err="1"/>
              <a:t>DiCaprio</a:t>
            </a:r>
            <a:r>
              <a:rPr lang="fr-CA" b="1" dirty="0"/>
              <a:t> a remporta le prix pour son rôle dans </a:t>
            </a:r>
            <a:r>
              <a:rPr lang="fr-CA" b="1" i="1" dirty="0"/>
              <a:t>The Revenant </a:t>
            </a:r>
            <a:r>
              <a:rPr lang="fr-CA" b="1" dirty="0"/>
              <a:t>(2016).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est connu pour son engagement en faveur de l'écologie, </a:t>
            </a:r>
            <a:r>
              <a:rPr lang="en-CA" b="1" dirty="0" err="1"/>
              <a:t>notamment</a:t>
            </a:r>
            <a:r>
              <a:rPr lang="en-CA" b="1" dirty="0"/>
              <a:t> à travers</a:t>
            </a:r>
          </a:p>
          <a:p>
            <a:r>
              <a:rPr lang="en-CA" b="1" dirty="0"/>
              <a:t>      la </a:t>
            </a:r>
            <a:r>
              <a:rPr lang="en-CA" b="1" i="1" dirty="0"/>
              <a:t>Leonardo DiCaprio Foundation. </a:t>
            </a:r>
            <a:r>
              <a:rPr lang="en-CA" b="1" dirty="0"/>
              <a:t>I</a:t>
            </a:r>
            <a:r>
              <a:rPr lang="fr-CA" b="1" dirty="0"/>
              <a:t>l est aussi Messager de la paix des Nations</a:t>
            </a:r>
          </a:p>
          <a:p>
            <a:r>
              <a:rPr lang="fr-CA" b="1" dirty="0"/>
              <a:t>      Unies.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s’affiche publiquement comme Démocrate et a soutenu financièrement les</a:t>
            </a:r>
          </a:p>
          <a:p>
            <a:r>
              <a:rPr lang="fr-CA" b="1" dirty="0"/>
              <a:t>      candidatures de John Kerry, Barack Obama et Hillary Clinton.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Depuis 1990, </a:t>
            </a:r>
            <a:r>
              <a:rPr lang="fr-CA" b="1" dirty="0" err="1"/>
              <a:t>DiCaprio</a:t>
            </a:r>
            <a:r>
              <a:rPr lang="fr-CA" b="1" dirty="0"/>
              <a:t> peut-être qualifié de « playboy », car il a fréquenté</a:t>
            </a:r>
          </a:p>
          <a:p>
            <a:r>
              <a:rPr lang="fr-CA" b="1" dirty="0"/>
              <a:t>      14 personnalités publiques, majoritairement des femmes dans l’industrie de </a:t>
            </a:r>
          </a:p>
          <a:p>
            <a:r>
              <a:rPr lang="fr-CA" b="1" dirty="0"/>
              <a:t>       la mode, dont Naomi Campbell, Gisèle </a:t>
            </a:r>
            <a:r>
              <a:rPr lang="fr-CA" b="1" dirty="0" err="1"/>
              <a:t>Büdchen</a:t>
            </a:r>
            <a:r>
              <a:rPr lang="fr-CA" b="1" dirty="0"/>
              <a:t>, Blake </a:t>
            </a:r>
            <a:r>
              <a:rPr lang="fr-CA" b="1" dirty="0" err="1"/>
              <a:t>Lively</a:t>
            </a:r>
            <a:r>
              <a:rPr lang="fr-CA" b="1" dirty="0"/>
              <a:t> et Vittoria </a:t>
            </a:r>
            <a:r>
              <a:rPr lang="fr-CA" b="1" dirty="0" err="1"/>
              <a:t>Cerreti</a:t>
            </a:r>
            <a:r>
              <a:rPr lang="fr-CA" b="1" dirty="0"/>
              <a:t>.</a:t>
            </a:r>
          </a:p>
          <a:p>
            <a:r>
              <a:rPr lang="fr-CA" b="1" dirty="0"/>
              <a:t>      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40274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3EF3F-8669-1256-4F4A-A2537AEC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EB6816-12F2-1EDD-B089-EED502367DC9}"/>
              </a:ext>
            </a:extLst>
          </p:cNvPr>
          <p:cNvSpPr txBox="1"/>
          <p:nvPr/>
        </p:nvSpPr>
        <p:spPr>
          <a:xfrm>
            <a:off x="4901153" y="92495"/>
            <a:ext cx="2389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Sean Penn</a:t>
            </a:r>
            <a:endParaRPr lang="en-CA" sz="3600" b="1" dirty="0"/>
          </a:p>
        </p:txBody>
      </p:sp>
      <p:pic>
        <p:nvPicPr>
          <p:cNvPr id="6" name="Image 5" descr="Une image contenant Visage humain, personne, habits, Menton&#10;&#10;Le contenu généré par l’IA peut être incorrect.">
            <a:extLst>
              <a:ext uri="{FF2B5EF4-FFF2-40B4-BE49-F238E27FC236}">
                <a16:creationId xmlns:a16="http://schemas.microsoft.com/office/drawing/2014/main" id="{33EECCE8-DA61-FC27-3BF0-FDC9A3FC2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1" y="314019"/>
            <a:ext cx="2812351" cy="2978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ACC4C8-D850-AE8F-33E1-CCC3AE534261}"/>
              </a:ext>
            </a:extLst>
          </p:cNvPr>
          <p:cNvSpPr txBox="1"/>
          <p:nvPr/>
        </p:nvSpPr>
        <p:spPr>
          <a:xfrm>
            <a:off x="3175609" y="837263"/>
            <a:ext cx="8983998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Acteur et réalisateur américain né à Santa Monica (CA), aujourd’hui âgé de 65 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commence à réaliser des courts-métrages avec ses amis d'enfance qui vivent </a:t>
            </a:r>
          </a:p>
          <a:p>
            <a:r>
              <a:rPr lang="fr-CA" b="1" dirty="0"/>
              <a:t>      près de chez lui, les acteurs Emilio </a:t>
            </a:r>
            <a:r>
              <a:rPr lang="fr-CA" b="1" dirty="0" err="1"/>
              <a:t>Estevez</a:t>
            </a:r>
            <a:r>
              <a:rPr lang="fr-CA" b="1" dirty="0"/>
              <a:t> et Charlie Sheen.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apparaît à l’écran la première fois à l’âge de 14 ans dans un épisode de</a:t>
            </a:r>
          </a:p>
          <a:p>
            <a:r>
              <a:rPr lang="fr-CA" b="1" dirty="0"/>
              <a:t>      </a:t>
            </a:r>
            <a:r>
              <a:rPr lang="en-CA" b="1" i="1" dirty="0"/>
              <a:t>Little House on the Prairie</a:t>
            </a:r>
            <a:r>
              <a:rPr lang="en-CA" b="1" dirty="0"/>
              <a:t>.</a:t>
            </a:r>
          </a:p>
          <a:p>
            <a:endParaRPr lang="en-CA" sz="1000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Il </a:t>
            </a:r>
            <a:r>
              <a:rPr lang="en-CA" b="1" dirty="0" err="1"/>
              <a:t>obtient</a:t>
            </a:r>
            <a:r>
              <a:rPr lang="en-CA" b="1" dirty="0"/>
              <a:t> </a:t>
            </a:r>
            <a:r>
              <a:rPr lang="en-CA" b="1" dirty="0" err="1"/>
              <a:t>quelques</a:t>
            </a:r>
            <a:r>
              <a:rPr lang="en-CA" b="1" dirty="0"/>
              <a:t> </a:t>
            </a:r>
            <a:r>
              <a:rPr lang="en-CA" b="1" dirty="0" err="1"/>
              <a:t>rôles</a:t>
            </a:r>
            <a:r>
              <a:rPr lang="en-CA" b="1" dirty="0"/>
              <a:t> au </a:t>
            </a:r>
            <a:r>
              <a:rPr lang="en-CA" b="1" dirty="0" err="1"/>
              <a:t>cinéma</a:t>
            </a:r>
            <a:r>
              <a:rPr lang="en-CA" b="1" dirty="0"/>
              <a:t> et à Broadway, </a:t>
            </a:r>
            <a:r>
              <a:rPr lang="en-CA" b="1" dirty="0" err="1"/>
              <a:t>touche</a:t>
            </a:r>
            <a:r>
              <a:rPr lang="en-CA" b="1" dirty="0"/>
              <a:t> à la </a:t>
            </a:r>
            <a:r>
              <a:rPr lang="en-CA" b="1" dirty="0" err="1"/>
              <a:t>réalisation</a:t>
            </a:r>
            <a:r>
              <a:rPr lang="en-CA" b="1" dirty="0"/>
              <a:t> </a:t>
            </a:r>
            <a:r>
              <a:rPr lang="en-CA" b="1" dirty="0" err="1"/>
              <a:t>mais</a:t>
            </a:r>
            <a:endParaRPr lang="en-CA" b="1" dirty="0"/>
          </a:p>
          <a:p>
            <a:r>
              <a:rPr lang="en-CA" b="1" dirty="0"/>
              <a:t>       </a:t>
            </a:r>
            <a:r>
              <a:rPr lang="en-CA" b="1" dirty="0" err="1"/>
              <a:t>obtient</a:t>
            </a:r>
            <a:r>
              <a:rPr lang="en-CA" b="1" dirty="0"/>
              <a:t> </a:t>
            </a:r>
            <a:r>
              <a:rPr lang="en-CA" b="1" dirty="0" err="1"/>
              <a:t>seulement</a:t>
            </a:r>
            <a:r>
              <a:rPr lang="en-CA" b="1" dirty="0"/>
              <a:t> </a:t>
            </a:r>
            <a:r>
              <a:rPr lang="en-CA" b="1" dirty="0" err="1"/>
              <a:t>une</a:t>
            </a:r>
            <a:r>
              <a:rPr lang="en-CA" b="1" dirty="0"/>
              <a:t> </a:t>
            </a:r>
            <a:r>
              <a:rPr lang="en-CA" b="1" dirty="0" err="1"/>
              <a:t>notoriété</a:t>
            </a:r>
            <a:r>
              <a:rPr lang="en-CA" b="1" dirty="0"/>
              <a:t> à </a:t>
            </a:r>
            <a:r>
              <a:rPr lang="fr-CA" b="1" dirty="0"/>
              <a:t> l’âge de 35 ans avec son rôle de </a:t>
            </a:r>
            <a:r>
              <a:rPr lang="en-CA" b="1" dirty="0" err="1"/>
              <a:t>condamné</a:t>
            </a:r>
            <a:r>
              <a:rPr lang="en-CA" b="1" dirty="0"/>
              <a:t> à</a:t>
            </a:r>
          </a:p>
          <a:p>
            <a:r>
              <a:rPr lang="en-CA" b="1" dirty="0"/>
              <a:t>      mort</a:t>
            </a:r>
            <a:r>
              <a:rPr lang="fr-CA" b="1" dirty="0"/>
              <a:t> dans </a:t>
            </a:r>
            <a:r>
              <a:rPr lang="fr-CA" b="1" i="1" dirty="0"/>
              <a:t>Dead Man Walking </a:t>
            </a:r>
            <a:r>
              <a:rPr lang="fr-CA" b="1" dirty="0"/>
              <a:t>(1995).</a:t>
            </a:r>
            <a:endParaRPr lang="en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choisit des scénarios souvent engagés qui le mène à jouer des personnages</a:t>
            </a:r>
          </a:p>
          <a:p>
            <a:r>
              <a:rPr lang="fr-CA" b="1" dirty="0"/>
              <a:t>       complexes, troublés ou marginaux.</a:t>
            </a:r>
          </a:p>
          <a:p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À Hollywood il développe une réputation d'acteur rebelle et de « </a:t>
            </a:r>
            <a:r>
              <a:rPr lang="fr-CA" b="1" dirty="0" err="1"/>
              <a:t>bad</a:t>
            </a:r>
            <a:r>
              <a:rPr lang="fr-CA" b="1" dirty="0"/>
              <a:t> boy 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b="1" dirty="0"/>
              <a:t>Il décroche l’Oscar du meilleur acteur dans 2 rôles inoubliables : un père</a:t>
            </a:r>
          </a:p>
          <a:p>
            <a:r>
              <a:rPr lang="fr-CA" b="1" dirty="0"/>
              <a:t>       en détresse dans </a:t>
            </a:r>
            <a:r>
              <a:rPr lang="fr-CA" b="1" i="1" dirty="0"/>
              <a:t>Mystic River </a:t>
            </a:r>
            <a:r>
              <a:rPr lang="fr-CA" b="1" dirty="0"/>
              <a:t>(2003) et le maire gay de San Francisco dans </a:t>
            </a:r>
          </a:p>
          <a:p>
            <a:r>
              <a:rPr lang="fr-CA" b="1" i="1" dirty="0"/>
              <a:t>       Harvey Milk </a:t>
            </a:r>
            <a:r>
              <a:rPr lang="fr-CA" b="1" dirty="0"/>
              <a:t>(2008).</a:t>
            </a:r>
          </a:p>
          <a:p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Sean  Penn a joué dans plus de 55 long-métrages des plus grands réalisateurs.</a:t>
            </a:r>
          </a:p>
          <a:p>
            <a:r>
              <a:rPr lang="fr-CA" b="1" dirty="0"/>
              <a:t>      Il a aussi réalisé ou produits une quinzaine de films. </a:t>
            </a:r>
            <a:endParaRPr lang="en-CA" sz="2000" b="1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EA8F63F-3550-9908-6A55-FF5D9D19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 descr="Une image contenant Visage humain, personne, ride, Front&#10;&#10;Le contenu généré par l’IA peut être incorrect.">
            <a:extLst>
              <a:ext uri="{FF2B5EF4-FFF2-40B4-BE49-F238E27FC236}">
                <a16:creationId xmlns:a16="http://schemas.microsoft.com/office/drawing/2014/main" id="{5E2D4300-5B9A-F803-A0A0-D566C598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9" y="3521347"/>
            <a:ext cx="2827028" cy="30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95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FC09A-FB5B-4318-7A1C-81D70024B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5974ADC-26F0-9F6F-4192-E177F3578996}"/>
              </a:ext>
            </a:extLst>
          </p:cNvPr>
          <p:cNvSpPr txBox="1"/>
          <p:nvPr/>
        </p:nvSpPr>
        <p:spPr>
          <a:xfrm>
            <a:off x="4195351" y="79899"/>
            <a:ext cx="380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Sean Penn (suite)</a:t>
            </a:r>
            <a:endParaRPr lang="en-CA" sz="36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83C47D-F494-20D6-52F5-288ACDB2F076}"/>
              </a:ext>
            </a:extLst>
          </p:cNvPr>
          <p:cNvSpPr txBox="1"/>
          <p:nvPr/>
        </p:nvSpPr>
        <p:spPr>
          <a:xfrm>
            <a:off x="516935" y="4951496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/>
              <a:t>Dans le rôle du </a:t>
            </a:r>
          </a:p>
          <a:p>
            <a:pPr algn="ctr"/>
            <a:r>
              <a:rPr lang="fr-CA" dirty="0"/>
              <a:t>Col. Steven J. </a:t>
            </a:r>
            <a:r>
              <a:rPr lang="fr-CA" dirty="0" err="1"/>
              <a:t>Lockjaw</a:t>
            </a:r>
            <a:r>
              <a:rPr lang="fr-CA" dirty="0"/>
              <a:t> </a:t>
            </a:r>
            <a:endParaRPr lang="en-CA" dirty="0"/>
          </a:p>
        </p:txBody>
      </p:sp>
      <p:pic>
        <p:nvPicPr>
          <p:cNvPr id="11" name="Image 10" descr="Une image contenant Visage humain, habits, personne, uniforme militaire&#10;&#10;Le contenu généré par l’IA peut être incorrect.">
            <a:extLst>
              <a:ext uri="{FF2B5EF4-FFF2-40B4-BE49-F238E27FC236}">
                <a16:creationId xmlns:a16="http://schemas.microsoft.com/office/drawing/2014/main" id="{8ED99C70-2C96-DE34-E52E-C006E48F7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1" y="1583338"/>
            <a:ext cx="2812351" cy="33001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E505DC-A3D0-26AC-254D-7FA41302D24F}"/>
              </a:ext>
            </a:extLst>
          </p:cNvPr>
          <p:cNvSpPr txBox="1"/>
          <p:nvPr/>
        </p:nvSpPr>
        <p:spPr>
          <a:xfrm>
            <a:off x="2997082" y="797303"/>
            <a:ext cx="902727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Penn a reçu le prix d'interprétation du meilleur acteur dans les trois plus grands</a:t>
            </a:r>
          </a:p>
          <a:p>
            <a:r>
              <a:rPr lang="fr-CA" b="1" dirty="0"/>
              <a:t>      festivals internationaux : à Cannes dans </a:t>
            </a:r>
            <a:r>
              <a:rPr lang="en-CA" b="1" i="1" dirty="0"/>
              <a:t>She's So Lovely </a:t>
            </a:r>
            <a:r>
              <a:rPr lang="en-CA" b="1" dirty="0"/>
              <a:t>(1997)</a:t>
            </a:r>
            <a:r>
              <a:rPr lang="fr-CA" b="1" dirty="0"/>
              <a:t>, à Venise dans</a:t>
            </a:r>
          </a:p>
          <a:p>
            <a:r>
              <a:rPr lang="fr-CA" b="1" dirty="0"/>
              <a:t>      </a:t>
            </a:r>
            <a:r>
              <a:rPr lang="fr-CA" b="1" i="1" dirty="0"/>
              <a:t>Dead Man Walking </a:t>
            </a:r>
            <a:r>
              <a:rPr lang="fr-CA" b="1" dirty="0"/>
              <a:t>(1995) et à Berlin dans </a:t>
            </a:r>
            <a:r>
              <a:rPr lang="fr-CA" b="1" i="1" dirty="0"/>
              <a:t>Hollywood Sunrise </a:t>
            </a:r>
            <a:r>
              <a:rPr lang="fr-CA" b="1" dirty="0"/>
              <a:t>(1998)</a:t>
            </a:r>
            <a:r>
              <a:rPr lang="fr-CA" b="1" i="1" dirty="0"/>
              <a:t> </a:t>
            </a:r>
            <a:r>
              <a:rPr lang="fr-CA" b="1" dirty="0"/>
              <a:t>et </a:t>
            </a:r>
            <a:r>
              <a:rPr lang="fr-CA" b="1" i="1" dirty="0"/>
              <a:t>21 grammes</a:t>
            </a:r>
          </a:p>
          <a:p>
            <a:r>
              <a:rPr lang="fr-CA" b="1" i="1" dirty="0"/>
              <a:t>      </a:t>
            </a:r>
            <a:r>
              <a:rPr lang="fr-CA" b="1" dirty="0"/>
              <a:t>(2003)</a:t>
            </a:r>
            <a:r>
              <a:rPr lang="fr-CA" b="1" i="1" dirty="0"/>
              <a:t>.</a:t>
            </a:r>
            <a:endParaRPr lang="fr-CA" b="1" dirty="0"/>
          </a:p>
          <a:p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En 2008, il a été Président du jury de la 61</a:t>
            </a:r>
            <a:r>
              <a:rPr lang="fr-CA" b="1" baseline="30000" dirty="0"/>
              <a:t>e</a:t>
            </a:r>
            <a:r>
              <a:rPr lang="fr-CA" b="1" dirty="0"/>
              <a:t> édition du Festival de Cannes qui a </a:t>
            </a:r>
          </a:p>
          <a:p>
            <a:r>
              <a:rPr lang="fr-CA" b="1" dirty="0"/>
              <a:t>      attribué la Palme d’or </a:t>
            </a:r>
            <a:r>
              <a:rPr lang="fr-CA" b="1" i="1" dirty="0"/>
              <a:t>à Entre les murs </a:t>
            </a:r>
            <a:r>
              <a:rPr lang="fr-CA" b="1" dirty="0"/>
              <a:t>de Laurent </a:t>
            </a:r>
            <a:r>
              <a:rPr lang="fr-CA" b="1" dirty="0" err="1"/>
              <a:t>Cantet</a:t>
            </a:r>
            <a:r>
              <a:rPr lang="fr-CA" b="1" dirty="0"/>
              <a:t>. </a:t>
            </a:r>
          </a:p>
          <a:p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a reçu un César hommage pour l’ensemble de sa carrière.</a:t>
            </a:r>
          </a:p>
          <a:p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Penn est reconnu pour ses prises de position politiques et sociales, dont son</a:t>
            </a:r>
          </a:p>
          <a:p>
            <a:r>
              <a:rPr lang="fr-CA" b="1" dirty="0"/>
              <a:t>      opposition au conflit en Irak en 2003, ses contacts avec les présidents de Cuba </a:t>
            </a:r>
          </a:p>
          <a:p>
            <a:r>
              <a:rPr lang="fr-CA" b="1" dirty="0"/>
              <a:t>      et du Venezuela, ses actions humanitaires après l’ouragan Katrina en Louisiane et </a:t>
            </a:r>
          </a:p>
          <a:p>
            <a:r>
              <a:rPr lang="fr-CA" b="1" dirty="0"/>
              <a:t>      le tremblement de terre en Haïti, et son soutien au président ukrainien </a:t>
            </a:r>
            <a:r>
              <a:rPr lang="fr-CA" b="1" dirty="0" err="1"/>
              <a:t>Volodymyr</a:t>
            </a:r>
            <a:r>
              <a:rPr lang="fr-CA" b="1" dirty="0"/>
              <a:t> </a:t>
            </a:r>
          </a:p>
          <a:p>
            <a:r>
              <a:rPr lang="fr-CA" b="1" dirty="0"/>
              <a:t>      </a:t>
            </a:r>
            <a:r>
              <a:rPr lang="fr-CA" b="1" dirty="0" err="1"/>
              <a:t>Zelenskyy</a:t>
            </a:r>
            <a:r>
              <a:rPr lang="fr-CA" b="1" dirty="0"/>
              <a:t> pendant la guerre russo-ukrainienne.</a:t>
            </a:r>
          </a:p>
          <a:p>
            <a:endParaRPr lang="fr-CA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b="1" dirty="0"/>
              <a:t>Au début des années 80, Penn a fréquenté Elisabeth McGovern (</a:t>
            </a:r>
            <a:r>
              <a:rPr lang="fr-CA" b="1" i="1" dirty="0"/>
              <a:t>Ma sorcière</a:t>
            </a:r>
          </a:p>
          <a:p>
            <a:r>
              <a:rPr lang="fr-CA" b="1" i="1" dirty="0"/>
              <a:t>       bien aimée</a:t>
            </a:r>
            <a:r>
              <a:rPr lang="fr-CA" b="1" dirty="0"/>
              <a:t>), </a:t>
            </a:r>
            <a:r>
              <a:rPr lang="en-CA" b="1" dirty="0"/>
              <a:t>Demi Moore  et  Susan Sarandon. </a:t>
            </a:r>
            <a:r>
              <a:rPr lang="fr-CA" b="1" dirty="0"/>
              <a:t>Entre 1985 et 1989 </a:t>
            </a:r>
            <a:r>
              <a:rPr lang="en-CA" b="1" dirty="0"/>
              <a:t>il </a:t>
            </a:r>
            <a:r>
              <a:rPr lang="en-CA" b="1" dirty="0" err="1"/>
              <a:t>était</a:t>
            </a:r>
            <a:r>
              <a:rPr lang="en-CA" b="1" dirty="0"/>
              <a:t> </a:t>
            </a:r>
            <a:r>
              <a:rPr lang="en-CA" b="1" dirty="0" err="1"/>
              <a:t>marié</a:t>
            </a:r>
            <a:r>
              <a:rPr lang="en-CA" b="1" dirty="0"/>
              <a:t> </a:t>
            </a:r>
          </a:p>
          <a:p>
            <a:r>
              <a:rPr lang="en-CA" b="1" dirty="0"/>
              <a:t>       </a:t>
            </a:r>
            <a:r>
              <a:rPr lang="fr-CA" b="1" dirty="0"/>
              <a:t>avec Madonna et entre 1996 et 2010 avec Robin Wright (Jenny dans </a:t>
            </a:r>
            <a:r>
              <a:rPr lang="fr-CA" b="1" i="1" dirty="0"/>
              <a:t>Forest  Gump</a:t>
            </a:r>
            <a:r>
              <a:rPr lang="fr-CA" b="1" dirty="0"/>
              <a:t>)</a:t>
            </a:r>
          </a:p>
          <a:p>
            <a:r>
              <a:rPr lang="fr-CA" b="1" dirty="0"/>
              <a:t>       avec qui il a eu 2 enfants.  En 2011 il forme un couple avec Scarlett Johansson </a:t>
            </a:r>
          </a:p>
          <a:p>
            <a:r>
              <a:rPr lang="fr-CA" b="1" dirty="0"/>
              <a:t>       puis, de 2013 à 2015, avec </a:t>
            </a:r>
            <a:r>
              <a:rPr lang="fr-CA" b="1" dirty="0" err="1"/>
              <a:t>Charlize</a:t>
            </a:r>
            <a:r>
              <a:rPr lang="fr-CA" b="1" dirty="0"/>
              <a:t> Théron. Depuis, il s’est marié et a divorcé avec </a:t>
            </a:r>
          </a:p>
          <a:p>
            <a:r>
              <a:rPr lang="fr-CA" b="1" dirty="0"/>
              <a:t>       deux autres actrices.</a:t>
            </a:r>
            <a:endParaRPr lang="en-CA" sz="2000" b="1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AFF923B-9718-A8EE-2983-F23AD272A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2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84DEF-AE39-FEE1-1A73-E120B8520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Visage humain, habits, homme&#10;&#10;Le contenu généré par l’IA peut être incorrect.">
            <a:extLst>
              <a:ext uri="{FF2B5EF4-FFF2-40B4-BE49-F238E27FC236}">
                <a16:creationId xmlns:a16="http://schemas.microsoft.com/office/drawing/2014/main" id="{17934C30-E528-8F98-DE6A-181B6519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6" y="177617"/>
            <a:ext cx="2781571" cy="27815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B2F478-74EF-2901-7DE7-B4D57B150903}"/>
              </a:ext>
            </a:extLst>
          </p:cNvPr>
          <p:cNvSpPr txBox="1"/>
          <p:nvPr/>
        </p:nvSpPr>
        <p:spPr>
          <a:xfrm>
            <a:off x="4989018" y="49437"/>
            <a:ext cx="3502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Benicio del Toro</a:t>
            </a:r>
          </a:p>
          <a:p>
            <a:endParaRPr lang="en-CA" dirty="0"/>
          </a:p>
        </p:txBody>
      </p:sp>
      <p:pic>
        <p:nvPicPr>
          <p:cNvPr id="10" name="Image 9" descr="Une image contenant Visage humain, personne, Front, habits&#10;&#10;Le contenu généré par l’IA peut être incorrect.">
            <a:extLst>
              <a:ext uri="{FF2B5EF4-FFF2-40B4-BE49-F238E27FC236}">
                <a16:creationId xmlns:a16="http://schemas.microsoft.com/office/drawing/2014/main" id="{B3D0B51C-D2E8-F801-CE52-1B9936F09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6" y="3429000"/>
            <a:ext cx="2781571" cy="268329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C7193D-4F2B-36BC-3DE4-2D1AF553C35C}"/>
              </a:ext>
            </a:extLst>
          </p:cNvPr>
          <p:cNvSpPr txBox="1"/>
          <p:nvPr/>
        </p:nvSpPr>
        <p:spPr>
          <a:xfrm>
            <a:off x="475019" y="6112296"/>
            <a:ext cx="253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/>
              <a:t>Dans le rôle de </a:t>
            </a:r>
          </a:p>
          <a:p>
            <a:pPr algn="ctr"/>
            <a:r>
              <a:rPr lang="fr-CA" dirty="0"/>
              <a:t>Sensei </a:t>
            </a:r>
            <a:r>
              <a:rPr lang="en-CA" dirty="0"/>
              <a:t>Sergio St. Carlos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350A8E-9BA7-DFA0-68CF-04E835D96AFB}"/>
              </a:ext>
            </a:extLst>
          </p:cNvPr>
          <p:cNvSpPr txBox="1"/>
          <p:nvPr/>
        </p:nvSpPr>
        <p:spPr>
          <a:xfrm>
            <a:off x="3256590" y="776168"/>
            <a:ext cx="879991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Acteur et réalisateur de cinéma né à San Juan, Porto Rico, aujourd’hui âgé </a:t>
            </a:r>
          </a:p>
          <a:p>
            <a:r>
              <a:rPr lang="fr-CA" b="1" dirty="0"/>
              <a:t>      de 58 ans.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se découvre comédien lors d’un cours facultatif d’art dramatique au collège, et</a:t>
            </a:r>
          </a:p>
          <a:p>
            <a:r>
              <a:rPr lang="fr-CA" b="1" dirty="0"/>
              <a:t>      décide d’abandonner ses études universitaires en commerce pour suivre </a:t>
            </a:r>
          </a:p>
          <a:p>
            <a:r>
              <a:rPr lang="fr-CA" b="1" dirty="0"/>
              <a:t>      des cours de théâtre à Los Angeles et à New York.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décroche son premier rôle au cinéma dans un film de James Bond,  </a:t>
            </a:r>
            <a:r>
              <a:rPr lang="en-CA" b="1" i="1" dirty="0"/>
              <a:t>Licence to</a:t>
            </a:r>
          </a:p>
          <a:p>
            <a:r>
              <a:rPr lang="en-CA" b="1" i="1" dirty="0"/>
              <a:t>       Kill </a:t>
            </a:r>
            <a:r>
              <a:rPr lang="en-CA" b="1" dirty="0"/>
              <a:t>(1989).</a:t>
            </a:r>
          </a:p>
          <a:p>
            <a:endParaRPr lang="en-CA" sz="9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Il </a:t>
            </a:r>
            <a:r>
              <a:rPr lang="en-CA" b="1" dirty="0" err="1"/>
              <a:t>obtient</a:t>
            </a:r>
            <a:r>
              <a:rPr lang="en-CA" b="1" dirty="0"/>
              <a:t> </a:t>
            </a:r>
            <a:r>
              <a:rPr lang="en-CA" b="1" dirty="0" err="1"/>
              <a:t>une</a:t>
            </a:r>
            <a:r>
              <a:rPr lang="en-CA" b="1" dirty="0"/>
              <a:t> reconnaissance au sein de la  profession pour son </a:t>
            </a:r>
            <a:r>
              <a:rPr lang="en-CA" b="1" dirty="0" err="1"/>
              <a:t>personnage</a:t>
            </a:r>
            <a:r>
              <a:rPr lang="en-CA" b="1" dirty="0"/>
              <a:t> de</a:t>
            </a:r>
          </a:p>
          <a:p>
            <a:r>
              <a:rPr lang="en-CA" b="1" dirty="0"/>
              <a:t>      </a:t>
            </a:r>
            <a:r>
              <a:rPr lang="en-CA" b="1" dirty="0" err="1"/>
              <a:t>truand</a:t>
            </a:r>
            <a:r>
              <a:rPr lang="en-CA" b="1" dirty="0"/>
              <a:t> dans </a:t>
            </a:r>
            <a:r>
              <a:rPr lang="en-CA" b="1" i="1" dirty="0"/>
              <a:t>Usual Suspect</a:t>
            </a:r>
            <a:r>
              <a:rPr lang="en-CA" b="1" dirty="0"/>
              <a:t>,</a:t>
            </a:r>
            <a:r>
              <a:rPr lang="en-CA" b="1" i="1" dirty="0"/>
              <a:t> </a:t>
            </a:r>
            <a:r>
              <a:rPr lang="en-CA" b="1" dirty="0" err="1"/>
              <a:t>une</a:t>
            </a:r>
            <a:r>
              <a:rPr lang="en-CA" b="1" dirty="0"/>
              <a:t> petite production qui </a:t>
            </a:r>
            <a:r>
              <a:rPr lang="en-CA" b="1" dirty="0" err="1"/>
              <a:t>obtient</a:t>
            </a:r>
            <a:r>
              <a:rPr lang="en-CA" b="1" dirty="0"/>
              <a:t> un succès</a:t>
            </a:r>
          </a:p>
          <a:p>
            <a:r>
              <a:rPr lang="en-CA" b="1" dirty="0"/>
              <a:t>      </a:t>
            </a:r>
            <a:r>
              <a:rPr lang="en-CA" b="1" dirty="0" err="1"/>
              <a:t>planétaire</a:t>
            </a:r>
            <a:r>
              <a:rPr lang="en-CA" b="1" dirty="0"/>
              <a:t>.</a:t>
            </a:r>
          </a:p>
          <a:p>
            <a:endParaRPr lang="en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Au </a:t>
            </a:r>
            <a:r>
              <a:rPr lang="en-CA" b="1" dirty="0" err="1"/>
              <a:t>cours</a:t>
            </a:r>
            <a:r>
              <a:rPr lang="en-CA" b="1" dirty="0"/>
              <a:t> de </a:t>
            </a:r>
            <a:r>
              <a:rPr lang="en-CA" b="1" dirty="0" err="1"/>
              <a:t>sa</a:t>
            </a:r>
            <a:r>
              <a:rPr lang="en-CA" b="1" dirty="0"/>
              <a:t> </a:t>
            </a:r>
            <a:r>
              <a:rPr lang="en-CA" b="1" dirty="0" err="1"/>
              <a:t>carrière</a:t>
            </a:r>
            <a:r>
              <a:rPr lang="en-CA" b="1" dirty="0"/>
              <a:t> il a </a:t>
            </a:r>
            <a:r>
              <a:rPr lang="en-CA" b="1" dirty="0" err="1"/>
              <a:t>joué</a:t>
            </a:r>
            <a:r>
              <a:rPr lang="en-CA" b="1" dirty="0"/>
              <a:t> dans </a:t>
            </a:r>
            <a:r>
              <a:rPr lang="en-CA" b="1" dirty="0" err="1"/>
              <a:t>une</a:t>
            </a:r>
            <a:r>
              <a:rPr lang="en-CA" b="1" dirty="0"/>
              <a:t> </a:t>
            </a:r>
            <a:r>
              <a:rPr lang="en-CA" b="1" dirty="0" err="1"/>
              <a:t>cinquantaine</a:t>
            </a:r>
            <a:r>
              <a:rPr lang="en-CA" b="1" dirty="0"/>
              <a:t> de films</a:t>
            </a:r>
          </a:p>
          <a:p>
            <a:endParaRPr lang="en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Del Toro a remporté l'Oscar du meilleur acteur dans un second rôle dans </a:t>
            </a:r>
            <a:r>
              <a:rPr lang="fr-CA" b="1" i="1" dirty="0"/>
              <a:t>Traffic</a:t>
            </a:r>
          </a:p>
          <a:p>
            <a:r>
              <a:rPr lang="fr-CA" b="1" i="1" dirty="0"/>
              <a:t>     </a:t>
            </a:r>
            <a:r>
              <a:rPr lang="fr-CA" b="1" dirty="0"/>
              <a:t> (2000), a obtenu une nomination dans cette même catégorie pour </a:t>
            </a:r>
            <a:r>
              <a:rPr lang="fr-CA" b="1" i="1" dirty="0"/>
              <a:t>21  grammes</a:t>
            </a:r>
            <a:r>
              <a:rPr lang="fr-CA" b="1" dirty="0"/>
              <a:t> </a:t>
            </a:r>
          </a:p>
          <a:p>
            <a:r>
              <a:rPr lang="fr-CA" b="1" dirty="0"/>
              <a:t>      (2003) et le prix d'interprétation masculine au Festival de Cannes pour son rôle </a:t>
            </a:r>
          </a:p>
          <a:p>
            <a:r>
              <a:rPr lang="fr-CA" b="1" dirty="0"/>
              <a:t>      de Che Guevara dans </a:t>
            </a:r>
            <a:r>
              <a:rPr lang="fr-CA" b="1" i="1" dirty="0"/>
              <a:t>Che</a:t>
            </a:r>
            <a:r>
              <a:rPr lang="fr-CA" b="1" dirty="0"/>
              <a:t> (2008).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err="1"/>
              <a:t>Benicio</a:t>
            </a:r>
            <a:r>
              <a:rPr lang="fr-CA" b="1" dirty="0"/>
              <a:t> Del Toro est père d’une fille de 14 ans qu’il a eu avec Kimberly Stewart, </a:t>
            </a:r>
          </a:p>
          <a:p>
            <a:r>
              <a:rPr lang="fr-CA" b="1" dirty="0"/>
              <a:t>      la fille de Rod Stewart. Il a aussi fréquenté les actrices Chiara Mastroianni, </a:t>
            </a:r>
          </a:p>
          <a:p>
            <a:r>
              <a:rPr lang="fr-CA" b="1" dirty="0"/>
              <a:t>      Alicia Silverstone et Valeria </a:t>
            </a:r>
            <a:r>
              <a:rPr lang="fr-CA" b="1" dirty="0" err="1"/>
              <a:t>Golino</a:t>
            </a:r>
            <a:r>
              <a:rPr lang="fr-CA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927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CD7A01-D449-82D9-3E50-3B964043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9EE0FC-230A-79F8-5C18-24391E76DF33}"/>
              </a:ext>
            </a:extLst>
          </p:cNvPr>
          <p:cNvSpPr txBox="1"/>
          <p:nvPr/>
        </p:nvSpPr>
        <p:spPr>
          <a:xfrm>
            <a:off x="4605046" y="162506"/>
            <a:ext cx="2981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Chase </a:t>
            </a:r>
            <a:r>
              <a:rPr lang="fr-CA" sz="3600" b="1" dirty="0" err="1"/>
              <a:t>Infiniti</a:t>
            </a:r>
            <a:endParaRPr lang="en-CA" sz="3600" b="1" dirty="0"/>
          </a:p>
        </p:txBody>
      </p:sp>
      <p:pic>
        <p:nvPicPr>
          <p:cNvPr id="7" name="Image 6" descr="Une image contenant personne, Visage humain, habits, intérieur&#10;&#10;Le contenu généré par l’IA peut être incorrect.">
            <a:extLst>
              <a:ext uri="{FF2B5EF4-FFF2-40B4-BE49-F238E27FC236}">
                <a16:creationId xmlns:a16="http://schemas.microsoft.com/office/drawing/2014/main" id="{1F82690A-9ABA-6135-5597-98D8A6AAF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8" y="3497597"/>
            <a:ext cx="3007129" cy="29563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7A5F1A-C4C8-C699-D371-E096162A4735}"/>
              </a:ext>
            </a:extLst>
          </p:cNvPr>
          <p:cNvSpPr txBox="1"/>
          <p:nvPr/>
        </p:nvSpPr>
        <p:spPr>
          <a:xfrm>
            <a:off x="592208" y="6453930"/>
            <a:ext cx="225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Dans le rôle de </a:t>
            </a:r>
            <a:r>
              <a:rPr lang="fr-CA" dirty="0" err="1"/>
              <a:t>Willa</a:t>
            </a:r>
            <a:r>
              <a:rPr lang="fr-CA" dirty="0"/>
              <a:t> </a:t>
            </a:r>
            <a:endParaRPr lang="en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63A2A0-5D63-F3B1-FB30-D3E74F2FE95F}"/>
              </a:ext>
            </a:extLst>
          </p:cNvPr>
          <p:cNvSpPr txBox="1"/>
          <p:nvPr/>
        </p:nvSpPr>
        <p:spPr>
          <a:xfrm>
            <a:off x="3275969" y="1143106"/>
            <a:ext cx="897553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Actrice américaine née à Indianapolis, aujourd’hui âgée de 25 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Elle est diplômée en théâtre musical au Columbia </a:t>
            </a:r>
            <a:r>
              <a:rPr lang="fr-CA" sz="2000" b="1" dirty="0" err="1"/>
              <a:t>College</a:t>
            </a:r>
            <a:r>
              <a:rPr lang="fr-CA" sz="2000" b="1" dirty="0"/>
              <a:t> de Chicago</a:t>
            </a:r>
          </a:p>
          <a:p>
            <a:r>
              <a:rPr lang="fr-CA" sz="2000" b="1" dirty="0"/>
              <a:t>     et possède une formation solide en danse et en chant.</a:t>
            </a:r>
          </a:p>
          <a:p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Elle a pratiqué les arts martiaux dans sa jeunesse, et a été professeure </a:t>
            </a:r>
          </a:p>
          <a:p>
            <a:r>
              <a:rPr lang="fr-CA" sz="2000" b="1" dirty="0"/>
              <a:t>      de kickboxing, ce qui lui est fort utile pour son rôle de </a:t>
            </a:r>
            <a:r>
              <a:rPr lang="fr-CA" sz="2000" b="1" dirty="0" err="1"/>
              <a:t>Willa</a:t>
            </a:r>
            <a:r>
              <a:rPr lang="fr-CA" sz="2000" b="1" dirty="0"/>
              <a:t> Ferguson </a:t>
            </a:r>
          </a:p>
          <a:p>
            <a:r>
              <a:rPr lang="fr-CA" sz="2000" b="1" dirty="0"/>
              <a:t>      dans </a:t>
            </a:r>
            <a:r>
              <a:rPr lang="fr-CA" sz="2000" b="1" i="1" dirty="0"/>
              <a:t>Une bataille après l’autre.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1" dirty="0"/>
              <a:t>Infiniti </a:t>
            </a:r>
            <a:r>
              <a:rPr lang="en-CA" sz="2000" b="1" dirty="0" err="1"/>
              <a:t>s’est</a:t>
            </a:r>
            <a:r>
              <a:rPr lang="en-CA" sz="2000" b="1" dirty="0"/>
              <a:t> fait </a:t>
            </a:r>
            <a:r>
              <a:rPr lang="en-CA" sz="2000" b="1" dirty="0" err="1"/>
              <a:t>remarquée</a:t>
            </a:r>
            <a:r>
              <a:rPr lang="en-CA" sz="2000" b="1" dirty="0"/>
              <a:t> à son tout premier </a:t>
            </a:r>
            <a:r>
              <a:rPr lang="en-CA" sz="2000" b="1" dirty="0" err="1"/>
              <a:t>rôle</a:t>
            </a:r>
            <a:r>
              <a:rPr lang="en-CA" sz="2000" b="1" dirty="0"/>
              <a:t> dans la </a:t>
            </a:r>
            <a:r>
              <a:rPr lang="en-CA" sz="2000" b="1" dirty="0" err="1"/>
              <a:t>série</a:t>
            </a:r>
            <a:r>
              <a:rPr lang="en-CA" sz="2000" b="1" dirty="0"/>
              <a:t> « thriller » </a:t>
            </a:r>
          </a:p>
          <a:p>
            <a:r>
              <a:rPr lang="en-CA" sz="2000" b="1" i="1" dirty="0"/>
              <a:t>      Presumed Innocent </a:t>
            </a:r>
            <a:r>
              <a:rPr lang="en-CA" sz="2000" b="1" dirty="0"/>
              <a:t>(2024) </a:t>
            </a:r>
            <a:r>
              <a:rPr lang="en-CA" sz="2000" b="1" dirty="0" err="1"/>
              <a:t>présentée</a:t>
            </a:r>
            <a:r>
              <a:rPr lang="en-CA" sz="2000" b="1" dirty="0"/>
              <a:t> sur Apple TV. Elle </a:t>
            </a:r>
            <a:r>
              <a:rPr lang="en-CA" sz="2000" b="1" dirty="0" err="1"/>
              <a:t>interprète</a:t>
            </a:r>
            <a:r>
              <a:rPr lang="en-CA" sz="2000" b="1" dirty="0"/>
              <a:t> la </a:t>
            </a:r>
          </a:p>
          <a:p>
            <a:r>
              <a:rPr lang="en-CA" sz="2000" b="1" dirty="0"/>
              <a:t>      fille </a:t>
            </a:r>
            <a:r>
              <a:rPr lang="fr-CA" sz="2000" b="1" dirty="0"/>
              <a:t>du personnage principal incarné par Jake </a:t>
            </a:r>
            <a:r>
              <a:rPr lang="fr-CA" sz="2000" b="1" dirty="0" err="1"/>
              <a:t>Gyllenhaal</a:t>
            </a:r>
            <a:r>
              <a:rPr lang="fr-CA" sz="2000" b="1" dirty="0"/>
              <a:t>.</a:t>
            </a:r>
          </a:p>
          <a:p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Prochainement, elle fera partie de la série très attendue </a:t>
            </a:r>
            <a:r>
              <a:rPr lang="fr-CA" sz="2000" b="1" i="1" dirty="0"/>
              <a:t>The Testaments</a:t>
            </a:r>
            <a:r>
              <a:rPr lang="fr-CA" sz="2000" b="1" dirty="0"/>
              <a:t>,</a:t>
            </a:r>
          </a:p>
          <a:p>
            <a:r>
              <a:rPr lang="fr-CA" sz="2000" b="1" dirty="0"/>
              <a:t>      la suite de </a:t>
            </a:r>
            <a:r>
              <a:rPr lang="fr-CA" sz="2000" b="1" i="1" dirty="0"/>
              <a:t>The </a:t>
            </a:r>
            <a:r>
              <a:rPr lang="fr-CA" sz="2000" b="1" i="1" dirty="0" err="1"/>
              <a:t>Handmaid’s</a:t>
            </a:r>
            <a:r>
              <a:rPr lang="fr-CA" sz="2000" b="1" i="1" dirty="0"/>
              <a:t> Tale</a:t>
            </a:r>
            <a:r>
              <a:rPr lang="fr-CA" sz="2000" b="1" dirty="0"/>
              <a:t>. </a:t>
            </a:r>
            <a:endParaRPr lang="en-CA" sz="2000" b="1" dirty="0"/>
          </a:p>
        </p:txBody>
      </p:sp>
      <p:pic>
        <p:nvPicPr>
          <p:cNvPr id="4" name="Image 3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652C958A-2EA1-8F0F-FABC-83EA7E6C7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0" y="171932"/>
            <a:ext cx="2981907" cy="295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07D1D-3542-E2C7-874B-BB874ADAB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5E99A3D-D1F7-BE52-CFBA-E58DDEDC6D82}"/>
              </a:ext>
            </a:extLst>
          </p:cNvPr>
          <p:cNvSpPr txBox="1"/>
          <p:nvPr/>
        </p:nvSpPr>
        <p:spPr>
          <a:xfrm>
            <a:off x="4604886" y="168165"/>
            <a:ext cx="298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Teyana Taylor</a:t>
            </a:r>
          </a:p>
        </p:txBody>
      </p:sp>
      <p:pic>
        <p:nvPicPr>
          <p:cNvPr id="7" name="Image 6" descr="Une image contenant Visage humain, Accessoire de mode, personne, rouge à lèvres&#10;&#10;Le contenu généré par l’IA peut être incorrect.">
            <a:extLst>
              <a:ext uri="{FF2B5EF4-FFF2-40B4-BE49-F238E27FC236}">
                <a16:creationId xmlns:a16="http://schemas.microsoft.com/office/drawing/2014/main" id="{58AEDFA4-700A-2E8E-2F58-5193D9730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1" y="3371405"/>
            <a:ext cx="2781422" cy="29746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FCFF1D-981C-1140-4464-A95892340BF8}"/>
              </a:ext>
            </a:extLst>
          </p:cNvPr>
          <p:cNvSpPr txBox="1"/>
          <p:nvPr/>
        </p:nvSpPr>
        <p:spPr>
          <a:xfrm>
            <a:off x="283752" y="6346052"/>
            <a:ext cx="250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Dans le rôle de Perfidia </a:t>
            </a:r>
            <a:endParaRPr lang="en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454629-DF9A-1727-B8B4-A57CE0D9E600}"/>
              </a:ext>
            </a:extLst>
          </p:cNvPr>
          <p:cNvSpPr txBox="1"/>
          <p:nvPr/>
        </p:nvSpPr>
        <p:spPr>
          <a:xfrm>
            <a:off x="3044083" y="1016915"/>
            <a:ext cx="894257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Actrice, chanteuse, auteure-compositrice, danseuse et chorégraphe</a:t>
            </a:r>
          </a:p>
          <a:p>
            <a:r>
              <a:rPr lang="fr-CA" sz="2000" b="1" dirty="0"/>
              <a:t>     américaine d’origine </a:t>
            </a:r>
            <a:r>
              <a:rPr lang="en-CA" sz="2000" b="1" dirty="0"/>
              <a:t>afro-</a:t>
            </a:r>
            <a:r>
              <a:rPr lang="en-CA" sz="2000" b="1" dirty="0" err="1"/>
              <a:t>trinidadienne</a:t>
            </a:r>
            <a:r>
              <a:rPr lang="en-CA" sz="2000" b="1" dirty="0"/>
              <a:t>, </a:t>
            </a:r>
            <a:r>
              <a:rPr lang="fr-CA" sz="2000" b="1" dirty="0"/>
              <a:t>née à Harlem, New York, et </a:t>
            </a:r>
          </a:p>
          <a:p>
            <a:r>
              <a:rPr lang="fr-CA" sz="2000" b="1" dirty="0"/>
              <a:t>     aujourd’hui âgée de 34 ans.</a:t>
            </a:r>
          </a:p>
          <a:p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En 2006, Taylor débute sa carrière en chorégraphiant un vidéoclip de </a:t>
            </a:r>
          </a:p>
          <a:p>
            <a:r>
              <a:rPr lang="fr-CA" sz="2000" b="1" dirty="0"/>
              <a:t>      Beyoncé.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Par la suite elle collabore à divers albums du rappeur Kanye West et</a:t>
            </a:r>
          </a:p>
          <a:p>
            <a:r>
              <a:rPr lang="fr-CA" sz="2000" b="1" dirty="0"/>
              <a:t>       devient rapidement une icône de la musique noire.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Au cours des douze dernières, elle a sorti 4 albums à titre personnelle, </a:t>
            </a:r>
          </a:p>
          <a:p>
            <a:r>
              <a:rPr lang="fr-CA" sz="2000" b="1" dirty="0"/>
              <a:t>      dont les 3 derniers ont été certifiés « Gold » (plus de 500 000 exemplaires </a:t>
            </a:r>
          </a:p>
          <a:p>
            <a:r>
              <a:rPr lang="fr-CA" sz="2000" b="1" dirty="0"/>
              <a:t>      vendus).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Depuis 2010, Taylor est apparue dans une vingtaine de films et dans 6 </a:t>
            </a:r>
          </a:p>
          <a:p>
            <a:r>
              <a:rPr lang="fr-CA" sz="2000" b="1" dirty="0"/>
              <a:t>      séries télévisées</a:t>
            </a:r>
            <a:r>
              <a:rPr lang="fr-CA" sz="2000" dirty="0"/>
              <a:t>.</a:t>
            </a:r>
            <a:endParaRPr lang="en-CA" sz="2000" dirty="0"/>
          </a:p>
        </p:txBody>
      </p:sp>
      <p:pic>
        <p:nvPicPr>
          <p:cNvPr id="3" name="Image 2" descr="Une image contenant Visage humain, personne, sourcil, portrait&#10;&#10;Le contenu généré par l’IA peut être incorrect.">
            <a:extLst>
              <a:ext uri="{FF2B5EF4-FFF2-40B4-BE49-F238E27FC236}">
                <a16:creationId xmlns:a16="http://schemas.microsoft.com/office/drawing/2014/main" id="{3A563C05-3135-E3D9-43F6-51ABDD0FF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6" y="168165"/>
            <a:ext cx="2766392" cy="28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0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E20A5-9D6D-DEB3-A603-2A450B4E8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FA0459-B42F-5EF9-EAE7-9F7F24ED21E8}"/>
              </a:ext>
            </a:extLst>
          </p:cNvPr>
          <p:cNvSpPr txBox="1"/>
          <p:nvPr/>
        </p:nvSpPr>
        <p:spPr>
          <a:xfrm>
            <a:off x="4808628" y="262651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Regina Hall</a:t>
            </a:r>
          </a:p>
        </p:txBody>
      </p:sp>
      <p:pic>
        <p:nvPicPr>
          <p:cNvPr id="6" name="Image 5" descr="Une image contenant personne, Visage humain, habits, portrait&#10;&#10;Le contenu généré par l’IA peut être incorrect.">
            <a:extLst>
              <a:ext uri="{FF2B5EF4-FFF2-40B4-BE49-F238E27FC236}">
                <a16:creationId xmlns:a16="http://schemas.microsoft.com/office/drawing/2014/main" id="{92F8F831-D88E-7758-F29E-F549ED9A8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2" y="3530784"/>
            <a:ext cx="2591988" cy="26566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248BE2-1B10-2DA5-14BB-CD6DD39C5B9D}"/>
              </a:ext>
            </a:extLst>
          </p:cNvPr>
          <p:cNvSpPr txBox="1"/>
          <p:nvPr/>
        </p:nvSpPr>
        <p:spPr>
          <a:xfrm>
            <a:off x="343132" y="6187425"/>
            <a:ext cx="26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Dans le rôle de </a:t>
            </a:r>
            <a:r>
              <a:rPr lang="fr-CA" dirty="0" err="1"/>
              <a:t>Deandra</a:t>
            </a:r>
            <a:r>
              <a:rPr lang="fr-CA" dirty="0"/>
              <a:t> </a:t>
            </a:r>
            <a:endParaRPr lang="en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7611C8-66E9-01FB-9335-4F67997763EB}"/>
              </a:ext>
            </a:extLst>
          </p:cNvPr>
          <p:cNvSpPr txBox="1"/>
          <p:nvPr/>
        </p:nvSpPr>
        <p:spPr>
          <a:xfrm>
            <a:off x="3242499" y="963038"/>
            <a:ext cx="894950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Actrice américaine née à Washington, aujourd’hui âgée de 54 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Détentrice d’une maîtrise en journalisme, elle réoriente sa carrière </a:t>
            </a:r>
          </a:p>
          <a:p>
            <a:r>
              <a:rPr lang="fr-CA" sz="2000" b="1" dirty="0"/>
              <a:t>      vers le milieu du divertissement, et ce, à la suite de la mort de son père.</a:t>
            </a:r>
          </a:p>
          <a:p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Elle est révélée au grand public dans la série de films </a:t>
            </a:r>
            <a:r>
              <a:rPr lang="fr-CA" sz="2000" b="1" dirty="0" err="1"/>
              <a:t>Scary</a:t>
            </a:r>
            <a:r>
              <a:rPr lang="fr-CA" sz="2000" b="1" dirty="0"/>
              <a:t> </a:t>
            </a:r>
            <a:r>
              <a:rPr lang="fr-CA" sz="2000" b="1" dirty="0" err="1"/>
              <a:t>Movie</a:t>
            </a:r>
            <a:r>
              <a:rPr lang="fr-CA" sz="2000" b="1" dirty="0"/>
              <a:t>. Par </a:t>
            </a:r>
          </a:p>
          <a:p>
            <a:r>
              <a:rPr lang="fr-CA" sz="2000" b="1" dirty="0"/>
              <a:t>       la suite, elle apparaît dans les populaires séries de télévision </a:t>
            </a:r>
            <a:r>
              <a:rPr lang="fr-CA" sz="2000" b="1" i="1" dirty="0"/>
              <a:t>Ally </a:t>
            </a:r>
          </a:p>
          <a:p>
            <a:r>
              <a:rPr lang="fr-CA" sz="2000" b="1" i="1" dirty="0"/>
              <a:t>      </a:t>
            </a:r>
            <a:r>
              <a:rPr lang="fr-CA" sz="2000" b="1" i="1" dirty="0" err="1"/>
              <a:t>McBeal</a:t>
            </a:r>
            <a:r>
              <a:rPr lang="fr-CA" sz="2000" b="1" i="1" dirty="0"/>
              <a:t> </a:t>
            </a:r>
            <a:r>
              <a:rPr lang="fr-CA" sz="2000" b="1" dirty="0"/>
              <a:t>et </a:t>
            </a:r>
            <a:r>
              <a:rPr lang="en-CA" sz="2000" b="1" i="1" dirty="0"/>
              <a:t>Law and Order: Los Angeles</a:t>
            </a:r>
            <a:r>
              <a:rPr lang="en-CA" sz="2000" b="1" dirty="0"/>
              <a:t>.</a:t>
            </a:r>
          </a:p>
          <a:p>
            <a:endParaRPr lang="en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Elle poursuit sa carrière dans son registre de prédilection : la comédie.</a:t>
            </a:r>
          </a:p>
          <a:p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Depuis 2010, elle a joué dans une quarantaine de films et une quinzaine</a:t>
            </a:r>
          </a:p>
          <a:p>
            <a:r>
              <a:rPr lang="fr-CA" sz="2000" b="1" dirty="0"/>
              <a:t>      de séries télévisées.</a:t>
            </a:r>
          </a:p>
          <a:p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Elle est la première actrice afro-américaine à remporter le New York </a:t>
            </a:r>
          </a:p>
          <a:p>
            <a:r>
              <a:rPr lang="fr-CA" sz="2000" b="1" dirty="0"/>
              <a:t>      Film </a:t>
            </a:r>
            <a:r>
              <a:rPr lang="fr-CA" sz="2000" b="1" dirty="0" err="1"/>
              <a:t>Critics</a:t>
            </a:r>
            <a:r>
              <a:rPr lang="fr-CA" sz="2000" b="1" dirty="0"/>
              <a:t> Circle prix de la meilleure actrice pour son rôle dans </a:t>
            </a:r>
            <a:r>
              <a:rPr lang="fr-CA" sz="2000" b="1" i="1" dirty="0"/>
              <a:t>Support</a:t>
            </a:r>
          </a:p>
          <a:p>
            <a:r>
              <a:rPr lang="fr-CA" sz="2000" b="1" i="1" dirty="0"/>
              <a:t>      the Girls </a:t>
            </a:r>
            <a:r>
              <a:rPr lang="fr-CA" sz="2000" b="1" dirty="0"/>
              <a:t>(2018).</a:t>
            </a:r>
            <a:endParaRPr lang="en-CA" sz="2000" b="1" dirty="0"/>
          </a:p>
          <a:p>
            <a:endParaRPr lang="en-CA" sz="2000" b="1" dirty="0"/>
          </a:p>
        </p:txBody>
      </p:sp>
      <p:pic>
        <p:nvPicPr>
          <p:cNvPr id="5" name="Image 4" descr="Une image contenant Visage humain, personne, sourire, sourcil&#10;&#10;Le contenu généré par l’IA peut être incorrect.">
            <a:extLst>
              <a:ext uri="{FF2B5EF4-FFF2-40B4-BE49-F238E27FC236}">
                <a16:creationId xmlns:a16="http://schemas.microsoft.com/office/drawing/2014/main" id="{DB8CE388-D82B-1FC7-205A-0F0EBAB40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7" y="220717"/>
            <a:ext cx="2591988" cy="293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86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9DF8CE-086D-2714-7E68-3F9272C87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49075B-9969-DEAA-40D1-DF45B520A929}"/>
              </a:ext>
            </a:extLst>
          </p:cNvPr>
          <p:cNvSpPr txBox="1"/>
          <p:nvPr/>
        </p:nvSpPr>
        <p:spPr>
          <a:xfrm>
            <a:off x="4806993" y="144220"/>
            <a:ext cx="257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Faits divers</a:t>
            </a:r>
            <a:endParaRPr lang="en-CA" sz="36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711E9D-28E2-4E1F-887D-FE8FFF641639}"/>
              </a:ext>
            </a:extLst>
          </p:cNvPr>
          <p:cNvSpPr txBox="1"/>
          <p:nvPr/>
        </p:nvSpPr>
        <p:spPr>
          <a:xfrm>
            <a:off x="267136" y="931717"/>
            <a:ext cx="11991168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 err="1"/>
              <a:t>Léonardi</a:t>
            </a:r>
            <a:r>
              <a:rPr lang="fr-CA" sz="2000" b="1" dirty="0"/>
              <a:t> </a:t>
            </a:r>
            <a:r>
              <a:rPr lang="fr-CA" sz="2000" b="1" dirty="0" err="1"/>
              <a:t>DiCaprio</a:t>
            </a:r>
            <a:r>
              <a:rPr lang="fr-CA" sz="2000" b="1" dirty="0"/>
              <a:t> a touché 25 millions $ US pour jouer </a:t>
            </a:r>
            <a:r>
              <a:rPr lang="en-CA" sz="2000" b="1" dirty="0"/>
              <a:t>Bob Ferguson dans </a:t>
            </a:r>
            <a:r>
              <a:rPr lang="en-CA" sz="2000" b="1" i="1" dirty="0"/>
              <a:t>Une </a:t>
            </a:r>
            <a:r>
              <a:rPr lang="en-CA" sz="2000" b="1" i="1" dirty="0" err="1"/>
              <a:t>bataille</a:t>
            </a:r>
            <a:r>
              <a:rPr lang="en-CA" sz="2000" b="1" i="1" dirty="0"/>
              <a:t> après</a:t>
            </a:r>
          </a:p>
          <a:p>
            <a:r>
              <a:rPr lang="en-CA" sz="2000" b="1" i="1" dirty="0"/>
              <a:t>     </a:t>
            </a:r>
            <a:r>
              <a:rPr lang="en-CA" sz="2000" b="1" i="1" dirty="0" err="1"/>
              <a:t>l’autre</a:t>
            </a:r>
            <a:r>
              <a:rPr lang="fr-CA" sz="2000" b="1" dirty="0"/>
              <a:t>. Il avait déjà empoché 40 millions $ US pour son personnage dans le long-métrage </a:t>
            </a:r>
            <a:r>
              <a:rPr lang="fr-CA" sz="2000" b="1" i="1" dirty="0"/>
              <a:t>Killers of </a:t>
            </a:r>
          </a:p>
          <a:p>
            <a:r>
              <a:rPr lang="fr-CA" sz="2000" b="1" i="1" dirty="0"/>
              <a:t>     the Flower Moon </a:t>
            </a:r>
            <a:r>
              <a:rPr lang="fr-CA" sz="2000" b="1" dirty="0"/>
              <a:t>(2023) de Martin Scorsese. </a:t>
            </a:r>
          </a:p>
          <a:p>
            <a:endParaRPr lang="fr-C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Paul Thomas Anderson a insisté d’utiliser des caméras </a:t>
            </a:r>
            <a:r>
              <a:rPr lang="fr-CA" sz="2000" b="1" dirty="0" err="1"/>
              <a:t>VistaVision</a:t>
            </a:r>
            <a:r>
              <a:rPr lang="fr-CA" sz="2000" b="1" dirty="0"/>
              <a:t> (un format horizontal créé</a:t>
            </a:r>
          </a:p>
          <a:p>
            <a:r>
              <a:rPr lang="fr-CA" sz="2000" b="1" dirty="0"/>
              <a:t>     par Paramount dans les années 1950) afin d’obtenir une image extrêmement détaillée, ce qui est </a:t>
            </a:r>
          </a:p>
          <a:p>
            <a:r>
              <a:rPr lang="fr-CA" sz="2000" b="1" dirty="0"/>
              <a:t>     idéale pour les projections IMAX. Cette technologie lourde et coûteuse avait été employé une </a:t>
            </a:r>
          </a:p>
          <a:p>
            <a:r>
              <a:rPr lang="fr-CA" sz="2000" b="1" dirty="0"/>
              <a:t>     seule autre fois depuis une cinquantaine d’années dans le film </a:t>
            </a:r>
            <a:r>
              <a:rPr lang="fr-CA" sz="2000" b="1" i="1" dirty="0"/>
              <a:t>The </a:t>
            </a:r>
            <a:r>
              <a:rPr lang="fr-CA" sz="2000" b="1" i="1" dirty="0" err="1"/>
              <a:t>Brutalist</a:t>
            </a:r>
            <a:r>
              <a:rPr lang="fr-CA" sz="2000" b="1" dirty="0"/>
              <a:t> (2024) de Brady </a:t>
            </a:r>
            <a:r>
              <a:rPr lang="fr-CA" sz="2000" b="1" dirty="0" err="1"/>
              <a:t>Corbet</a:t>
            </a:r>
            <a:r>
              <a:rPr lang="fr-CA" sz="2000" b="1" dirty="0"/>
              <a:t>.</a:t>
            </a:r>
          </a:p>
          <a:p>
            <a:endParaRPr lang="fr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La première version du film </a:t>
            </a:r>
            <a:r>
              <a:rPr lang="fr-CA" sz="2000" b="1"/>
              <a:t>durait plus de </a:t>
            </a:r>
            <a:r>
              <a:rPr lang="fr-CA" sz="2000" b="1" dirty="0"/>
              <a:t>3 heures et le producteur craignait que cette longueur </a:t>
            </a:r>
          </a:p>
          <a:p>
            <a:r>
              <a:rPr lang="fr-CA" sz="2000" b="1" dirty="0"/>
              <a:t>       limite les séances en salle. Après de longues négociations, Paul Thomas Anderson a accepté </a:t>
            </a:r>
          </a:p>
          <a:p>
            <a:r>
              <a:rPr lang="fr-CA" sz="2000" b="1" dirty="0"/>
              <a:t>       certaines coupes, mais a réservé son montage intégral pour une potentielle version « </a:t>
            </a:r>
            <a:r>
              <a:rPr lang="fr-CA" sz="2000" b="1" dirty="0" err="1"/>
              <a:t>director’s</a:t>
            </a:r>
            <a:r>
              <a:rPr lang="fr-CA" sz="2000" b="1" dirty="0"/>
              <a:t> </a:t>
            </a:r>
          </a:p>
          <a:p>
            <a:r>
              <a:rPr lang="fr-CA" sz="2000" b="1" dirty="0"/>
              <a:t>       </a:t>
            </a:r>
            <a:r>
              <a:rPr lang="fr-CA" sz="2000" b="1" dirty="0" err="1"/>
              <a:t>cut</a:t>
            </a:r>
            <a:r>
              <a:rPr lang="fr-CA" sz="2000" b="1" dirty="0"/>
              <a:t> » en « Blu-ray/streaming ».</a:t>
            </a:r>
          </a:p>
          <a:p>
            <a:endParaRPr lang="fr-C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Les comédiens du film ont effectué eux-mêmes la majorité des cascades. Di </a:t>
            </a:r>
            <a:r>
              <a:rPr lang="fr-CA" sz="2000" b="1" dirty="0" err="1"/>
              <a:t>Caprio</a:t>
            </a:r>
            <a:r>
              <a:rPr lang="fr-CA" sz="2000" b="1" dirty="0"/>
              <a:t> a répété </a:t>
            </a:r>
          </a:p>
          <a:p>
            <a:r>
              <a:rPr lang="fr-CA" sz="2000" b="1" dirty="0"/>
              <a:t>     la scène lorsqu’il saute du haut d’un immeuble pendant une semaine sous la supervision du</a:t>
            </a:r>
          </a:p>
          <a:p>
            <a:r>
              <a:rPr lang="fr-CA" sz="2000" b="1" dirty="0"/>
              <a:t>     chef-cascadeur. </a:t>
            </a:r>
          </a:p>
          <a:p>
            <a:endParaRPr lang="fr-CA" sz="2000" b="1" dirty="0"/>
          </a:p>
          <a:p>
            <a:endParaRPr lang="fr-CA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0522E7-FE62-1BBE-121F-9DCDB5FA869F}"/>
              </a:ext>
            </a:extLst>
          </p:cNvPr>
          <p:cNvSpPr txBox="1"/>
          <p:nvPr/>
        </p:nvSpPr>
        <p:spPr>
          <a:xfrm>
            <a:off x="9260732" y="6322979"/>
            <a:ext cx="199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Source : </a:t>
            </a:r>
            <a:r>
              <a:rPr lang="fr-CA" b="1" dirty="0" err="1"/>
              <a:t>AlloCiné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08485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5914C7-4A13-73DB-4AEC-D0A9080E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D24078-3A19-8AB4-B6D0-F018892DB53A}"/>
              </a:ext>
            </a:extLst>
          </p:cNvPr>
          <p:cNvSpPr txBox="1"/>
          <p:nvPr/>
        </p:nvSpPr>
        <p:spPr>
          <a:xfrm>
            <a:off x="6332705" y="233465"/>
            <a:ext cx="317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Musique du film</a:t>
            </a:r>
            <a:endParaRPr lang="en-CA" sz="32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2D6211-481C-2B62-3956-298FF99BB073}"/>
              </a:ext>
            </a:extLst>
          </p:cNvPr>
          <p:cNvSpPr txBox="1"/>
          <p:nvPr/>
        </p:nvSpPr>
        <p:spPr>
          <a:xfrm>
            <a:off x="4494178" y="1138137"/>
            <a:ext cx="78773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La trame sonore du film est composée par Johnny Greenwood,</a:t>
            </a:r>
          </a:p>
          <a:p>
            <a:r>
              <a:rPr lang="fr-CA" sz="2000" b="1" dirty="0"/>
              <a:t>      l’ancien guitariste du groupe britannique Radio Head.</a:t>
            </a:r>
          </a:p>
          <a:p>
            <a:endParaRPr lang="fr-C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Il s’agit de sa sixième </a:t>
            </a:r>
            <a:r>
              <a:rPr lang="fr-CA" sz="2000" b="1" dirty="0" err="1"/>
              <a:t>collabotation</a:t>
            </a:r>
            <a:r>
              <a:rPr lang="fr-CA" sz="2000" b="1" dirty="0"/>
              <a:t> avec Paul Thomas Anderson</a:t>
            </a:r>
          </a:p>
          <a:p>
            <a:r>
              <a:rPr lang="fr-CA" sz="2000" b="1" dirty="0"/>
              <a:t>      depuis </a:t>
            </a:r>
            <a:r>
              <a:rPr lang="en-CA" sz="2000" b="1" i="1" dirty="0"/>
              <a:t>There Will Be Blood </a:t>
            </a:r>
            <a:r>
              <a:rPr lang="en-CA" sz="2000" b="1" dirty="0"/>
              <a:t>(2007).</a:t>
            </a:r>
          </a:p>
          <a:p>
            <a:endParaRPr lang="en-CA" sz="2000" b="1" dirty="0"/>
          </a:p>
          <a:p>
            <a:endParaRPr lang="en-CA" sz="2000" b="1" dirty="0"/>
          </a:p>
        </p:txBody>
      </p:sp>
      <p:pic>
        <p:nvPicPr>
          <p:cNvPr id="9" name="Image 8" descr="Une image contenant personne, intérieur, Visage humain, habits&#10;&#10;Le contenu généré par l’IA peut être incorrect.">
            <a:extLst>
              <a:ext uri="{FF2B5EF4-FFF2-40B4-BE49-F238E27FC236}">
                <a16:creationId xmlns:a16="http://schemas.microsoft.com/office/drawing/2014/main" id="{BC4B91E5-7621-027B-8421-F0D753D58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30" y="2925057"/>
            <a:ext cx="6576849" cy="3699478"/>
          </a:xfrm>
          <a:prstGeom prst="rect">
            <a:avLst/>
          </a:prstGeom>
        </p:spPr>
      </p:pic>
      <p:pic>
        <p:nvPicPr>
          <p:cNvPr id="3" name="Média en ligne 2" title="COOL Detail in ‘One Battle After Another’ musical score">
            <a:hlinkClick r:id="" action="ppaction://media"/>
            <a:extLst>
              <a:ext uri="{FF2B5EF4-FFF2-40B4-BE49-F238E27FC236}">
                <a16:creationId xmlns:a16="http://schemas.microsoft.com/office/drawing/2014/main" id="{FFAB51C8-0F3B-B34C-E4CF-11FDDB7F4B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8643" y="0"/>
            <a:ext cx="3870841" cy="68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Une bataille après l'autre | Bande-annonce (VOST) | Leonardo DiCaprio, Paul Thomas Anderson">
            <a:hlinkClick r:id="" action="ppaction://media"/>
            <a:extLst>
              <a:ext uri="{FF2B5EF4-FFF2-40B4-BE49-F238E27FC236}">
                <a16:creationId xmlns:a16="http://schemas.microsoft.com/office/drawing/2014/main" id="{07858D9E-8A64-9098-2E97-C67C2F80A6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3D093-554B-5F21-A603-434854C41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e battle after another">
            <a:hlinkClick r:id="" action="ppaction://media"/>
            <a:extLst>
              <a:ext uri="{FF2B5EF4-FFF2-40B4-BE49-F238E27FC236}">
                <a16:creationId xmlns:a16="http://schemas.microsoft.com/office/drawing/2014/main" id="{2DE35E0D-3EE5-EC0C-7C3F-4A5B92ED9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6E3F4-766D-FD16-8FCA-C57C899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One Battle After Another - Behind the Scenes">
            <a:hlinkClick r:id="" action="ppaction://media"/>
            <a:extLst>
              <a:ext uri="{FF2B5EF4-FFF2-40B4-BE49-F238E27FC236}">
                <a16:creationId xmlns:a16="http://schemas.microsoft.com/office/drawing/2014/main" id="{0D2E3741-1D7F-46AB-7E2E-B8D1DB8747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22E12-E580-FE7C-F7E2-20E1619BA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D1D0E5-5A33-C5C3-E2B9-41BB5E4C36E6}"/>
              </a:ext>
            </a:extLst>
          </p:cNvPr>
          <p:cNvSpPr txBox="1"/>
          <p:nvPr/>
        </p:nvSpPr>
        <p:spPr>
          <a:xfrm>
            <a:off x="2085855" y="177653"/>
            <a:ext cx="752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Filmographie de Paul Thomas Anderson</a:t>
            </a:r>
            <a:endParaRPr lang="en-CA" sz="32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2A2F00-CEB2-312C-671F-E7EA8C82F011}"/>
              </a:ext>
            </a:extLst>
          </p:cNvPr>
          <p:cNvSpPr txBox="1"/>
          <p:nvPr/>
        </p:nvSpPr>
        <p:spPr>
          <a:xfrm>
            <a:off x="1788145" y="950983"/>
            <a:ext cx="8122608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1996 : </a:t>
            </a:r>
            <a:r>
              <a:rPr lang="en-CA" sz="2400" i="1" dirty="0"/>
              <a:t> </a:t>
            </a:r>
            <a:r>
              <a:rPr lang="en-CA" sz="2400" b="1" i="1" dirty="0"/>
              <a:t>Hard Eight </a:t>
            </a:r>
            <a:r>
              <a:rPr lang="en-CA" sz="2400" i="1" dirty="0"/>
              <a:t>(Double Mise)</a:t>
            </a:r>
            <a:r>
              <a:rPr lang="en-CA" sz="2400" dirty="0"/>
              <a:t> </a:t>
            </a:r>
          </a:p>
          <a:p>
            <a:endParaRPr lang="en-CA" sz="1000" dirty="0"/>
          </a:p>
          <a:p>
            <a:r>
              <a:rPr lang="en-CA" sz="2400" dirty="0"/>
              <a:t>1997 : </a:t>
            </a:r>
            <a:r>
              <a:rPr lang="en-CA" sz="2400" b="1" i="1" dirty="0"/>
              <a:t>Boogie Nights </a:t>
            </a:r>
            <a:r>
              <a:rPr lang="en-CA" sz="2400" i="1" dirty="0"/>
              <a:t>(Nuits </a:t>
            </a:r>
            <a:r>
              <a:rPr lang="en-CA" sz="2400" i="1" dirty="0" err="1"/>
              <a:t>endiablées</a:t>
            </a:r>
            <a:r>
              <a:rPr lang="en-CA" sz="2400" i="1" dirty="0"/>
              <a:t>)</a:t>
            </a:r>
          </a:p>
          <a:p>
            <a:endParaRPr lang="en-CA" sz="1000" dirty="0"/>
          </a:p>
          <a:p>
            <a:r>
              <a:rPr lang="en-CA" sz="2400" dirty="0"/>
              <a:t>1999 : </a:t>
            </a:r>
            <a:r>
              <a:rPr lang="en-CA" sz="2400" b="1" i="1" dirty="0"/>
              <a:t>Magnolia</a:t>
            </a:r>
          </a:p>
          <a:p>
            <a:endParaRPr lang="en-CA" sz="1000" dirty="0"/>
          </a:p>
          <a:p>
            <a:r>
              <a:rPr lang="en-CA" sz="2400" dirty="0"/>
              <a:t>2002 : </a:t>
            </a:r>
            <a:r>
              <a:rPr lang="en-CA" sz="2400" b="1" i="1" dirty="0"/>
              <a:t>Punch-Drunk Love </a:t>
            </a:r>
            <a:r>
              <a:rPr lang="en-CA" sz="2400" i="1" dirty="0"/>
              <a:t>(</a:t>
            </a:r>
            <a:r>
              <a:rPr lang="en-CA" sz="2400" i="1" dirty="0" err="1"/>
              <a:t>Ivre</a:t>
            </a:r>
            <a:r>
              <a:rPr lang="en-CA" sz="2400" i="1" dirty="0"/>
              <a:t> d'amour)</a:t>
            </a:r>
          </a:p>
          <a:p>
            <a:endParaRPr lang="en-CA" sz="1000" dirty="0"/>
          </a:p>
          <a:p>
            <a:r>
              <a:rPr lang="en-CA" sz="2400" dirty="0"/>
              <a:t>2007 : </a:t>
            </a:r>
            <a:r>
              <a:rPr lang="en-CA" sz="2400" b="1" i="1" dirty="0"/>
              <a:t>There Will Be Blood </a:t>
            </a:r>
            <a:r>
              <a:rPr lang="en-CA" sz="2400" i="1" dirty="0"/>
              <a:t>(</a:t>
            </a:r>
            <a:r>
              <a:rPr lang="fr-CA" sz="2400" i="1" dirty="0"/>
              <a:t>Il y aura du sang)</a:t>
            </a:r>
            <a:endParaRPr lang="en-CA" sz="2400" i="1" dirty="0"/>
          </a:p>
          <a:p>
            <a:endParaRPr lang="en-CA" sz="1000" dirty="0"/>
          </a:p>
          <a:p>
            <a:r>
              <a:rPr lang="en-CA" sz="2400" dirty="0"/>
              <a:t>2012 : </a:t>
            </a:r>
            <a:r>
              <a:rPr lang="en-CA" sz="2400" b="1" i="1" dirty="0"/>
              <a:t>The Master </a:t>
            </a:r>
            <a:r>
              <a:rPr lang="en-CA" sz="2400" i="1" dirty="0"/>
              <a:t>(Le Maître)</a:t>
            </a:r>
          </a:p>
          <a:p>
            <a:endParaRPr lang="en-CA" sz="1000" dirty="0"/>
          </a:p>
          <a:p>
            <a:r>
              <a:rPr lang="en-CA" sz="2400" dirty="0"/>
              <a:t>2014 : </a:t>
            </a:r>
            <a:r>
              <a:rPr lang="en-CA" sz="2400" b="1" i="1" dirty="0"/>
              <a:t>Inherent Vice </a:t>
            </a:r>
            <a:r>
              <a:rPr lang="en-CA" sz="2400" i="1" dirty="0"/>
              <a:t>(Vice </a:t>
            </a:r>
            <a:r>
              <a:rPr lang="en-CA" sz="2400" i="1" dirty="0" err="1"/>
              <a:t>caché</a:t>
            </a:r>
            <a:r>
              <a:rPr lang="en-CA" sz="2400" i="1" dirty="0"/>
              <a:t>)</a:t>
            </a:r>
          </a:p>
          <a:p>
            <a:endParaRPr lang="en-CA" sz="1000" dirty="0"/>
          </a:p>
          <a:p>
            <a:r>
              <a:rPr lang="en-CA" sz="2400" dirty="0"/>
              <a:t>2017 : </a:t>
            </a:r>
            <a:r>
              <a:rPr lang="en-CA" sz="2400" b="1" i="1" dirty="0"/>
              <a:t>Phantom Thread </a:t>
            </a:r>
            <a:r>
              <a:rPr lang="en-CA" sz="2400" i="1" dirty="0"/>
              <a:t>(Le Fil </a:t>
            </a:r>
            <a:r>
              <a:rPr lang="en-CA" sz="2400" i="1" dirty="0" err="1"/>
              <a:t>caché</a:t>
            </a:r>
            <a:r>
              <a:rPr lang="en-CA" sz="2400" i="1" dirty="0"/>
              <a:t>)</a:t>
            </a:r>
          </a:p>
          <a:p>
            <a:endParaRPr lang="en-CA" sz="1000" i="1" dirty="0"/>
          </a:p>
          <a:p>
            <a:r>
              <a:rPr lang="en-CA" sz="2400" dirty="0"/>
              <a:t>2021 : </a:t>
            </a:r>
            <a:r>
              <a:rPr lang="en-CA" sz="2400" b="1" i="1" dirty="0"/>
              <a:t>Licorice Pizza</a:t>
            </a:r>
            <a:r>
              <a:rPr lang="en-CA" sz="2400" b="1" dirty="0"/>
              <a:t> </a:t>
            </a:r>
            <a:r>
              <a:rPr lang="en-CA" sz="2400" dirty="0"/>
              <a:t>(</a:t>
            </a:r>
            <a:r>
              <a:rPr lang="en-CA" sz="2400" i="1" dirty="0" err="1"/>
              <a:t>Rêver</a:t>
            </a:r>
            <a:r>
              <a:rPr lang="en-CA" sz="2400" i="1" dirty="0"/>
              <a:t> grand</a:t>
            </a:r>
            <a:r>
              <a:rPr lang="en-CA" sz="2400" dirty="0"/>
              <a:t>)</a:t>
            </a:r>
          </a:p>
          <a:p>
            <a:endParaRPr lang="en-CA" sz="1000" dirty="0"/>
          </a:p>
          <a:p>
            <a:r>
              <a:rPr lang="en-CA" sz="2400" dirty="0"/>
              <a:t>2025 : </a:t>
            </a:r>
            <a:r>
              <a:rPr lang="en-CA" sz="2400" i="1" dirty="0"/>
              <a:t> </a:t>
            </a:r>
            <a:r>
              <a:rPr lang="en-CA" sz="2400" b="1" i="1" dirty="0"/>
              <a:t>One Battle After Another </a:t>
            </a:r>
            <a:r>
              <a:rPr lang="en-CA" sz="2400" i="1" dirty="0"/>
              <a:t>(Une </a:t>
            </a:r>
            <a:r>
              <a:rPr lang="en-CA" sz="2400" i="1" dirty="0" err="1"/>
              <a:t>bataille</a:t>
            </a:r>
            <a:r>
              <a:rPr lang="en-CA" sz="2400" i="1" dirty="0"/>
              <a:t> après </a:t>
            </a:r>
            <a:r>
              <a:rPr lang="en-CA" sz="2400" i="1" dirty="0" err="1"/>
              <a:t>l'autre</a:t>
            </a:r>
            <a:r>
              <a:rPr lang="en-CA" sz="2400" i="1" dirty="0"/>
              <a:t>)</a:t>
            </a:r>
            <a:r>
              <a:rPr lang="en-CA" sz="2400" dirty="0"/>
              <a:t> 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1155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CC703-6058-3D87-5DB3-C971D171B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tro Film Review: Hard Eight - Clandestine Critic">
            <a:extLst>
              <a:ext uri="{FF2B5EF4-FFF2-40B4-BE49-F238E27FC236}">
                <a16:creationId xmlns:a16="http://schemas.microsoft.com/office/drawing/2014/main" id="{6AAADA99-EE81-9053-EF23-8A3E5F88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162911"/>
            <a:ext cx="4469041" cy="62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atch Hard Eight | Netflix">
            <a:extLst>
              <a:ext uri="{FF2B5EF4-FFF2-40B4-BE49-F238E27FC236}">
                <a16:creationId xmlns:a16="http://schemas.microsoft.com/office/drawing/2014/main" id="{6739633D-5BD0-AB8D-25EC-47F45937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00" y="1418183"/>
            <a:ext cx="7212076" cy="40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913FF6-7BF6-58E8-060C-A47337CFEDC7}"/>
              </a:ext>
            </a:extLst>
          </p:cNvPr>
          <p:cNvSpPr txBox="1"/>
          <p:nvPr/>
        </p:nvSpPr>
        <p:spPr>
          <a:xfrm>
            <a:off x="4942838" y="144674"/>
            <a:ext cx="6748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 Un jeune homme démuni qui a perdu tout son</a:t>
            </a:r>
          </a:p>
          <a:p>
            <a:r>
              <a:rPr lang="fr-CA" sz="2400" b="1" dirty="0"/>
              <a:t> argent au casino devient le protégé d'un joueur</a:t>
            </a:r>
          </a:p>
          <a:p>
            <a:r>
              <a:rPr lang="fr-CA" sz="2400" b="1" dirty="0"/>
              <a:t> vétéran au passé secret</a:t>
            </a:r>
            <a:r>
              <a:rPr lang="fr-CA" dirty="0"/>
              <a:t>.</a:t>
            </a:r>
            <a:endParaRPr lang="en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A65B47-5C26-98E5-59DC-D07FF482C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551" y="5864770"/>
            <a:ext cx="730217" cy="6586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6D8E18-FC28-9FA1-C859-BBDC5AF92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4270" y="5898932"/>
            <a:ext cx="576034" cy="635332"/>
          </a:xfrm>
          <a:prstGeom prst="rect">
            <a:avLst/>
          </a:prstGeom>
        </p:spPr>
      </p:pic>
      <p:pic>
        <p:nvPicPr>
          <p:cNvPr id="5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D6BD8565-A9B5-1E87-B46C-15210833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721" y="5876860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85363E0-7C90-B2CC-F047-824945227302}"/>
              </a:ext>
            </a:extLst>
          </p:cNvPr>
          <p:cNvSpPr txBox="1"/>
          <p:nvPr/>
        </p:nvSpPr>
        <p:spPr>
          <a:xfrm>
            <a:off x="1357863" y="643300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8"/>
              </a:rPr>
              <a:t>Bande-annonce</a:t>
            </a:r>
            <a:endParaRPr lang="en-CA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7BCD39-32C7-FDE4-FFDE-AE47E1AC1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6453" y="5860446"/>
            <a:ext cx="620622" cy="6738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AF6ECAC-825E-93B7-9CF9-EDFC6B996504}"/>
              </a:ext>
            </a:extLst>
          </p:cNvPr>
          <p:cNvSpPr txBox="1"/>
          <p:nvPr/>
        </p:nvSpPr>
        <p:spPr>
          <a:xfrm>
            <a:off x="10170934" y="651450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3.5/5</a:t>
            </a:r>
            <a:endParaRPr lang="en-CA" dirty="0"/>
          </a:p>
        </p:txBody>
      </p:sp>
      <p:pic>
        <p:nvPicPr>
          <p:cNvPr id="12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4C7D21EB-CCE4-497A-3E56-8E2B4BA9B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628" y="5906775"/>
            <a:ext cx="610510" cy="6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AD67F01-EF29-4458-81C2-5BBDFCD3AD1D}"/>
              </a:ext>
            </a:extLst>
          </p:cNvPr>
          <p:cNvSpPr txBox="1"/>
          <p:nvPr/>
        </p:nvSpPr>
        <p:spPr>
          <a:xfrm>
            <a:off x="6495343" y="548809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476109-65ED-F178-CD9A-303CE3331553}"/>
              </a:ext>
            </a:extLst>
          </p:cNvPr>
          <p:cNvSpPr txBox="1"/>
          <p:nvPr/>
        </p:nvSpPr>
        <p:spPr>
          <a:xfrm>
            <a:off x="9699763" y="5522181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CAB907-6595-17EF-529E-1960DD2360C5}"/>
              </a:ext>
            </a:extLst>
          </p:cNvPr>
          <p:cNvSpPr txBox="1"/>
          <p:nvPr/>
        </p:nvSpPr>
        <p:spPr>
          <a:xfrm>
            <a:off x="7575199" y="651450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3,2/5</a:t>
            </a:r>
            <a:endParaRPr lang="en-C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353BB0-CF1F-8993-9D7F-759122D85BF4}"/>
              </a:ext>
            </a:extLst>
          </p:cNvPr>
          <p:cNvSpPr txBox="1"/>
          <p:nvPr/>
        </p:nvSpPr>
        <p:spPr>
          <a:xfrm>
            <a:off x="6731011" y="6523397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82 %</a:t>
            </a:r>
            <a:endParaRPr lang="en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A80A8A-8A1E-F5A0-4D52-9CFEFEC82739}"/>
              </a:ext>
            </a:extLst>
          </p:cNvPr>
          <p:cNvSpPr txBox="1"/>
          <p:nvPr/>
        </p:nvSpPr>
        <p:spPr>
          <a:xfrm>
            <a:off x="9480639" y="6523397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83 %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3076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8D18E-F266-C24B-FC0E-56443B056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gie nights poster hi-res stock photography and images - Alamy">
            <a:extLst>
              <a:ext uri="{FF2B5EF4-FFF2-40B4-BE49-F238E27FC236}">
                <a16:creationId xmlns:a16="http://schemas.microsoft.com/office/drawing/2014/main" id="{38FEA0A8-B03C-5336-9EBA-121B51E6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5" y="315310"/>
            <a:ext cx="3837846" cy="60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tch Boogie Nights | Netflix">
            <a:extLst>
              <a:ext uri="{FF2B5EF4-FFF2-40B4-BE49-F238E27FC236}">
                <a16:creationId xmlns:a16="http://schemas.microsoft.com/office/drawing/2014/main" id="{5D1AE3C7-7A80-3437-33F0-C0E5BC72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19" y="1384736"/>
            <a:ext cx="6950843" cy="39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0F3CF-1735-FF84-9EDB-D850280428C3}"/>
              </a:ext>
            </a:extLst>
          </p:cNvPr>
          <p:cNvSpPr txBox="1"/>
          <p:nvPr/>
        </p:nvSpPr>
        <p:spPr>
          <a:xfrm>
            <a:off x="4136357" y="301372"/>
            <a:ext cx="8163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 En 1977, un jeune ambitieux devient le protégé d’un</a:t>
            </a:r>
          </a:p>
          <a:p>
            <a:r>
              <a:rPr lang="fr-CA" sz="2400" b="1" dirty="0"/>
              <a:t> réalisateur de films pornos ce qui fait de lui une vedette</a:t>
            </a:r>
            <a:r>
              <a:rPr lang="fr-CA" sz="2000" b="1" dirty="0"/>
              <a:t>.</a:t>
            </a:r>
            <a:endParaRPr lang="en-CA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B493FB-FD85-AC88-10C2-62AA4603E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039" y="5752902"/>
            <a:ext cx="777307" cy="7011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42192C-7A1A-D158-EF2B-36EA58E53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396" y="5739206"/>
            <a:ext cx="613867" cy="677060"/>
          </a:xfrm>
          <a:prstGeom prst="rect">
            <a:avLst/>
          </a:prstGeom>
        </p:spPr>
      </p:pic>
      <p:pic>
        <p:nvPicPr>
          <p:cNvPr id="5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EBB0E17F-D9A7-83C4-8AB4-BFA276F4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858" y="5776943"/>
            <a:ext cx="677060" cy="6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4E3770-D486-9263-BD64-1BD4F0A42330}"/>
              </a:ext>
            </a:extLst>
          </p:cNvPr>
          <p:cNvSpPr txBox="1"/>
          <p:nvPr/>
        </p:nvSpPr>
        <p:spPr>
          <a:xfrm>
            <a:off x="1020991" y="640837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7"/>
              </a:rPr>
              <a:t>Bande-annonce</a:t>
            </a:r>
            <a:endParaRPr lang="en-CA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5093E9-2A06-BD5D-6833-F0F47A70409D}"/>
              </a:ext>
            </a:extLst>
          </p:cNvPr>
          <p:cNvSpPr txBox="1"/>
          <p:nvPr/>
        </p:nvSpPr>
        <p:spPr>
          <a:xfrm>
            <a:off x="10218377" y="645400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3,8/5</a:t>
            </a:r>
            <a:endParaRPr lang="en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43B9F-8513-B75A-4C66-E1A24F9B4F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9510" y="5739206"/>
            <a:ext cx="668453" cy="728494"/>
          </a:xfrm>
          <a:prstGeom prst="rect">
            <a:avLst/>
          </a:prstGeom>
        </p:spPr>
      </p:pic>
      <p:pic>
        <p:nvPicPr>
          <p:cNvPr id="9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1BA14991-6D75-191C-A6E0-A78EE671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377" y="5739206"/>
            <a:ext cx="677060" cy="6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417717C-B14A-2AAA-C2B6-B421D90C2BAA}"/>
              </a:ext>
            </a:extLst>
          </p:cNvPr>
          <p:cNvSpPr txBox="1"/>
          <p:nvPr/>
        </p:nvSpPr>
        <p:spPr>
          <a:xfrm>
            <a:off x="6033503" y="535109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CC6CD0-021C-89F7-FE47-45E79A263FED}"/>
              </a:ext>
            </a:extLst>
          </p:cNvPr>
          <p:cNvSpPr txBox="1"/>
          <p:nvPr/>
        </p:nvSpPr>
        <p:spPr>
          <a:xfrm>
            <a:off x="9692329" y="5351006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3FE10E-E154-CA94-415B-1D4FDA0378AA}"/>
              </a:ext>
            </a:extLst>
          </p:cNvPr>
          <p:cNvSpPr txBox="1"/>
          <p:nvPr/>
        </p:nvSpPr>
        <p:spPr>
          <a:xfrm>
            <a:off x="7207858" y="646770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3.5/5</a:t>
            </a:r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615F81-AA5E-42D9-EDDC-3142E3BD05EA}"/>
              </a:ext>
            </a:extLst>
          </p:cNvPr>
          <p:cNvSpPr txBox="1"/>
          <p:nvPr/>
        </p:nvSpPr>
        <p:spPr>
          <a:xfrm>
            <a:off x="6268524" y="648180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91 %</a:t>
            </a:r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32AB52-E2B0-4B37-20C5-ACCF6E45FE1F}"/>
              </a:ext>
            </a:extLst>
          </p:cNvPr>
          <p:cNvSpPr txBox="1"/>
          <p:nvPr/>
        </p:nvSpPr>
        <p:spPr>
          <a:xfrm>
            <a:off x="9380723" y="645127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89 %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280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73FF1-D1EC-BEE1-B777-98EBA895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agnolia (1999) - Trama - IMDb">
            <a:extLst>
              <a:ext uri="{FF2B5EF4-FFF2-40B4-BE49-F238E27FC236}">
                <a16:creationId xmlns:a16="http://schemas.microsoft.com/office/drawing/2014/main" id="{BE9D1EA0-3B99-911E-50E4-E93265A22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4" y="247726"/>
            <a:ext cx="4187664" cy="62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gnolia' at 25: Why Hollywood stopped making movies like it - Los Angeles  Times">
            <a:extLst>
              <a:ext uri="{FF2B5EF4-FFF2-40B4-BE49-F238E27FC236}">
                <a16:creationId xmlns:a16="http://schemas.microsoft.com/office/drawing/2014/main" id="{562D8A8E-43D2-BD8B-4568-6DD97DDA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65" y="1355084"/>
            <a:ext cx="6204395" cy="41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F311E0A-539F-6F18-BC3C-C2A7E4F2030F}"/>
              </a:ext>
            </a:extLst>
          </p:cNvPr>
          <p:cNvSpPr txBox="1"/>
          <p:nvPr/>
        </p:nvSpPr>
        <p:spPr>
          <a:xfrm>
            <a:off x="5176965" y="90404"/>
            <a:ext cx="700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Au cours d'une journée, diverses personnes</a:t>
            </a:r>
          </a:p>
          <a:p>
            <a:r>
              <a:rPr lang="fr-CA" sz="2400" b="1" dirty="0"/>
              <a:t>habitant Los Angeles vivent des crises familiales</a:t>
            </a:r>
          </a:p>
          <a:p>
            <a:r>
              <a:rPr lang="fr-CA" sz="2400" b="1" dirty="0"/>
              <a:t>ou professionnelles très marquantes.</a:t>
            </a:r>
            <a:endParaRPr lang="en-CA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0A6BEA-97A9-8296-73B8-361BB161B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981" y="5865068"/>
            <a:ext cx="750654" cy="6770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4D9211-F13C-F50B-0E06-504BD529B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071" y="5877087"/>
            <a:ext cx="613867" cy="677060"/>
          </a:xfrm>
          <a:prstGeom prst="rect">
            <a:avLst/>
          </a:prstGeom>
        </p:spPr>
      </p:pic>
      <p:pic>
        <p:nvPicPr>
          <p:cNvPr id="5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42ABA485-5187-0FEF-C834-9D037D31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57" y="5865158"/>
            <a:ext cx="644258" cy="6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C8853E-9650-1060-A3A0-6AF5ED760793}"/>
              </a:ext>
            </a:extLst>
          </p:cNvPr>
          <p:cNvSpPr txBox="1"/>
          <p:nvPr/>
        </p:nvSpPr>
        <p:spPr>
          <a:xfrm>
            <a:off x="1357863" y="643300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7"/>
              </a:rPr>
              <a:t>Bande-annonce</a:t>
            </a:r>
            <a:endParaRPr lang="en-CA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339FD2-480C-7387-5D9E-E0969C623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2932" y="5865068"/>
            <a:ext cx="661491" cy="7011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4B38B8-82C1-219F-7DA0-AB6701663600}"/>
              </a:ext>
            </a:extLst>
          </p:cNvPr>
          <p:cNvSpPr txBox="1"/>
          <p:nvPr/>
        </p:nvSpPr>
        <p:spPr>
          <a:xfrm>
            <a:off x="10190092" y="650941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3,9/5</a:t>
            </a:r>
            <a:endParaRPr lang="en-CA" dirty="0"/>
          </a:p>
        </p:txBody>
      </p:sp>
      <p:pic>
        <p:nvPicPr>
          <p:cNvPr id="9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17DB0B0F-7241-2A74-EA9A-6D807FF5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600" y="5872287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73D4C7F-643D-4C2F-88F4-BA0490FF0819}"/>
              </a:ext>
            </a:extLst>
          </p:cNvPr>
          <p:cNvSpPr txBox="1"/>
          <p:nvPr/>
        </p:nvSpPr>
        <p:spPr>
          <a:xfrm>
            <a:off x="6430444" y="552301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7BD9D8-AF1C-19B4-9167-95920DE746B4}"/>
              </a:ext>
            </a:extLst>
          </p:cNvPr>
          <p:cNvSpPr txBox="1"/>
          <p:nvPr/>
        </p:nvSpPr>
        <p:spPr>
          <a:xfrm>
            <a:off x="9695831" y="5554423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00C3DB-1EC0-CB72-FB07-5F3AC0FB7550}"/>
              </a:ext>
            </a:extLst>
          </p:cNvPr>
          <p:cNvSpPr txBox="1"/>
          <p:nvPr/>
        </p:nvSpPr>
        <p:spPr>
          <a:xfrm>
            <a:off x="7485710" y="651882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3,7/5</a:t>
            </a:r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60DF7B-C14D-7C8B-3518-82E9DF5B861C}"/>
              </a:ext>
            </a:extLst>
          </p:cNvPr>
          <p:cNvSpPr txBox="1"/>
          <p:nvPr/>
        </p:nvSpPr>
        <p:spPr>
          <a:xfrm>
            <a:off x="6674783" y="650941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82 %</a:t>
            </a:r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5B3D22-666A-01AB-D129-2230590D7EFD}"/>
              </a:ext>
            </a:extLst>
          </p:cNvPr>
          <p:cNvSpPr txBox="1"/>
          <p:nvPr/>
        </p:nvSpPr>
        <p:spPr>
          <a:xfrm>
            <a:off x="9434071" y="652011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89 %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998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B5EA81-E022-B01F-79E2-C33666DED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unch-Drunk Love (Ivre d'amour) : bande annonce du film, séances,  streaming, sortie, avis">
            <a:extLst>
              <a:ext uri="{FF2B5EF4-FFF2-40B4-BE49-F238E27FC236}">
                <a16:creationId xmlns:a16="http://schemas.microsoft.com/office/drawing/2014/main" id="{CF288BA9-26E1-6279-3033-0DD91055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3" y="219460"/>
            <a:ext cx="4419173" cy="61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nch-Drunk Love">
            <a:extLst>
              <a:ext uri="{FF2B5EF4-FFF2-40B4-BE49-F238E27FC236}">
                <a16:creationId xmlns:a16="http://schemas.microsoft.com/office/drawing/2014/main" id="{02B02E45-EAB7-4877-6012-2C37DC44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87" y="1399188"/>
            <a:ext cx="6660463" cy="372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39CBC0-B2DE-DB9F-E080-E23DF259A947}"/>
              </a:ext>
            </a:extLst>
          </p:cNvPr>
          <p:cNvSpPr txBox="1"/>
          <p:nvPr/>
        </p:nvSpPr>
        <p:spPr>
          <a:xfrm>
            <a:off x="4801698" y="126310"/>
            <a:ext cx="7314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 </a:t>
            </a:r>
            <a:r>
              <a:rPr lang="fr-CA" sz="2400" b="1" dirty="0"/>
              <a:t>Un célibataire au tempérament instable vit un</a:t>
            </a:r>
          </a:p>
          <a:p>
            <a:r>
              <a:rPr lang="fr-CA" sz="2400" b="1" dirty="0"/>
              <a:t> premier grand amour ce qui lui donne le courage de</a:t>
            </a:r>
          </a:p>
          <a:p>
            <a:r>
              <a:rPr lang="fr-CA" sz="2400" b="1" dirty="0"/>
              <a:t> tenir tête à des escrocs qui le harcèlent.</a:t>
            </a:r>
            <a:endParaRPr lang="en-CA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314E52-BF14-C80B-644D-621443083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477" y="5656130"/>
            <a:ext cx="777307" cy="7011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78F237-1026-26CF-0EA2-25E229454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227" y="5640868"/>
            <a:ext cx="613867" cy="677060"/>
          </a:xfrm>
          <a:prstGeom prst="rect">
            <a:avLst/>
          </a:prstGeom>
        </p:spPr>
      </p:pic>
      <p:pic>
        <p:nvPicPr>
          <p:cNvPr id="5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097EEDC6-7563-2AA1-A9B4-333D90BD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49" y="5656130"/>
            <a:ext cx="701101" cy="7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C6E26D-8BC5-F935-D873-8C971BD5EA3A}"/>
              </a:ext>
            </a:extLst>
          </p:cNvPr>
          <p:cNvSpPr txBox="1"/>
          <p:nvPr/>
        </p:nvSpPr>
        <p:spPr>
          <a:xfrm>
            <a:off x="1357863" y="643300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7"/>
              </a:rPr>
              <a:t>Bande-annonce</a:t>
            </a:r>
            <a:endParaRPr lang="en-CA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18E151-9B78-8858-3593-90153EB91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735" y="5656130"/>
            <a:ext cx="676398" cy="73715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7F62F1C-147F-2FDE-E3BE-04700F37E712}"/>
              </a:ext>
            </a:extLst>
          </p:cNvPr>
          <p:cNvSpPr txBox="1"/>
          <p:nvPr/>
        </p:nvSpPr>
        <p:spPr>
          <a:xfrm>
            <a:off x="10320829" y="637155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3.3/5</a:t>
            </a:r>
            <a:endParaRPr lang="en-CA" dirty="0"/>
          </a:p>
        </p:txBody>
      </p:sp>
      <p:pic>
        <p:nvPicPr>
          <p:cNvPr id="9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3CE7C769-6DA3-9CE6-F21E-4A9050EB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829" y="5637755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E5EB1C8-1490-0D15-C090-9467DD2A17BF}"/>
              </a:ext>
            </a:extLst>
          </p:cNvPr>
          <p:cNvSpPr txBox="1"/>
          <p:nvPr/>
        </p:nvSpPr>
        <p:spPr>
          <a:xfrm>
            <a:off x="6463258" y="523815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EB57C6-1CE2-B642-7802-7F415DAC6E7A}"/>
              </a:ext>
            </a:extLst>
          </p:cNvPr>
          <p:cNvSpPr txBox="1"/>
          <p:nvPr/>
        </p:nvSpPr>
        <p:spPr>
          <a:xfrm>
            <a:off x="9807736" y="5268423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D5966E-DAA6-BA1A-4B77-B795CC1C0451}"/>
              </a:ext>
            </a:extLst>
          </p:cNvPr>
          <p:cNvSpPr txBox="1"/>
          <p:nvPr/>
        </p:nvSpPr>
        <p:spPr>
          <a:xfrm>
            <a:off x="7733079" y="639328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4/5</a:t>
            </a:r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82A763-216A-1A64-2A6F-67E8A25185C9}"/>
              </a:ext>
            </a:extLst>
          </p:cNvPr>
          <p:cNvSpPr txBox="1"/>
          <p:nvPr/>
        </p:nvSpPr>
        <p:spPr>
          <a:xfrm>
            <a:off x="6807011" y="640587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79 %</a:t>
            </a:r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15B34D-1238-DC49-D2C1-FFF3C88DCB2F}"/>
              </a:ext>
            </a:extLst>
          </p:cNvPr>
          <p:cNvSpPr txBox="1"/>
          <p:nvPr/>
        </p:nvSpPr>
        <p:spPr>
          <a:xfrm>
            <a:off x="9513101" y="637621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78 %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6137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C8F23-4DAF-A76C-2189-6B5AC7FA0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here Will Be Blood' – Film Review and Analysis – The Life and Times of Ben  Weinberg">
            <a:extLst>
              <a:ext uri="{FF2B5EF4-FFF2-40B4-BE49-F238E27FC236}">
                <a16:creationId xmlns:a16="http://schemas.microsoft.com/office/drawing/2014/main" id="{641845C2-19B1-F4B6-734F-E38776EC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05" y="1463565"/>
            <a:ext cx="6988211" cy="39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re Will Be Blood : Anderson, Paul Thomas, Day-Lewis, Daniel, Dano, Paul,  Hinds, Ciaran, O'Connor, Kevin J., Tompkins, Paul F., Sherman, Barry del,  Freasier, Dillon, Carver, Randall, Leigh, Coco, McCallister, Sydney:  Amazon.com.mx:">
            <a:extLst>
              <a:ext uri="{FF2B5EF4-FFF2-40B4-BE49-F238E27FC236}">
                <a16:creationId xmlns:a16="http://schemas.microsoft.com/office/drawing/2014/main" id="{F3C8ABD2-B4F6-918A-436B-A48A4056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2" y="367645"/>
            <a:ext cx="4051188" cy="582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4B112E-4C6E-F577-2203-F1C34BF43322}"/>
              </a:ext>
            </a:extLst>
          </p:cNvPr>
          <p:cNvSpPr txBox="1"/>
          <p:nvPr/>
        </p:nvSpPr>
        <p:spPr>
          <a:xfrm>
            <a:off x="4296697" y="110617"/>
            <a:ext cx="7895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Au tournant du 20e siècle en Californie, l'ascension</a:t>
            </a:r>
          </a:p>
          <a:p>
            <a:r>
              <a:rPr lang="fr-CA" sz="2400" b="1" dirty="0"/>
              <a:t>d’un prospecteur de pétrole ambitieux et misanthrope</a:t>
            </a:r>
          </a:p>
          <a:p>
            <a:r>
              <a:rPr lang="fr-CA" sz="2400" b="1" dirty="0"/>
              <a:t>est appelé à croiser le fer avec un prédicateur illuminé.</a:t>
            </a:r>
            <a:endParaRPr lang="en-CA" sz="2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0B5EBA-C057-12AB-33BA-0D9321E4A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779" y="5715386"/>
            <a:ext cx="761794" cy="687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B885E8-112F-C981-C152-4C4C57324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212" y="5736222"/>
            <a:ext cx="613867" cy="677060"/>
          </a:xfrm>
          <a:prstGeom prst="rect">
            <a:avLst/>
          </a:prstGeom>
        </p:spPr>
      </p:pic>
      <p:pic>
        <p:nvPicPr>
          <p:cNvPr id="6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0C959332-BBA6-4044-1896-CF6003EE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69" y="5708677"/>
            <a:ext cx="677060" cy="6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F7C70C-0133-932A-AF20-4B3398709912}"/>
              </a:ext>
            </a:extLst>
          </p:cNvPr>
          <p:cNvSpPr txBox="1"/>
          <p:nvPr/>
        </p:nvSpPr>
        <p:spPr>
          <a:xfrm>
            <a:off x="1178753" y="6305689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8"/>
              </a:rPr>
              <a:t>Bande-annonce</a:t>
            </a:r>
            <a:endParaRPr lang="en-CA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A9624D-FD97-55BC-8F74-286394267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7618" y="5699672"/>
            <a:ext cx="663115" cy="702823"/>
          </a:xfrm>
          <a:prstGeom prst="rect">
            <a:avLst/>
          </a:prstGeom>
        </p:spPr>
      </p:pic>
      <p:pic>
        <p:nvPicPr>
          <p:cNvPr id="2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E07850F4-1021-D627-1D19-0365A721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071" y="5715386"/>
            <a:ext cx="677060" cy="6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5A1B21-A654-556A-DD4B-474694868393}"/>
              </a:ext>
            </a:extLst>
          </p:cNvPr>
          <p:cNvSpPr txBox="1"/>
          <p:nvPr/>
        </p:nvSpPr>
        <p:spPr>
          <a:xfrm>
            <a:off x="6397592" y="5394434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42F50E-66A2-004B-8306-5DAED1642F88}"/>
              </a:ext>
            </a:extLst>
          </p:cNvPr>
          <p:cNvSpPr txBox="1"/>
          <p:nvPr/>
        </p:nvSpPr>
        <p:spPr>
          <a:xfrm>
            <a:off x="9441776" y="5394434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07DA6C-D22F-C584-7EDC-D7687C28CEE9}"/>
              </a:ext>
            </a:extLst>
          </p:cNvPr>
          <p:cNvSpPr txBox="1"/>
          <p:nvPr/>
        </p:nvSpPr>
        <p:spPr>
          <a:xfrm>
            <a:off x="7389469" y="644559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4,6/5</a:t>
            </a:r>
            <a:endParaRPr lang="en-CA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20A70A-C4BF-0807-87BD-C97C26086787}"/>
              </a:ext>
            </a:extLst>
          </p:cNvPr>
          <p:cNvSpPr txBox="1"/>
          <p:nvPr/>
        </p:nvSpPr>
        <p:spPr>
          <a:xfrm>
            <a:off x="9949071" y="643300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4,1/5</a:t>
            </a:r>
            <a:endParaRPr lang="en-C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38CC430-48A0-B36A-4139-BD5903B21DD2}"/>
              </a:ext>
            </a:extLst>
          </p:cNvPr>
          <p:cNvSpPr txBox="1"/>
          <p:nvPr/>
        </p:nvSpPr>
        <p:spPr>
          <a:xfrm>
            <a:off x="6579533" y="645147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91%</a:t>
            </a:r>
            <a:endParaRPr lang="en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E7C00BF-BB3D-6F24-5AA6-77D7C8BD28C4}"/>
              </a:ext>
            </a:extLst>
          </p:cNvPr>
          <p:cNvSpPr txBox="1"/>
          <p:nvPr/>
        </p:nvSpPr>
        <p:spPr>
          <a:xfrm>
            <a:off x="9291810" y="644559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86 %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3910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DB4C6-838B-C44F-F0C9-07CE7707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C892DC-08AD-16A4-DC82-01256BCE51ED}"/>
              </a:ext>
            </a:extLst>
          </p:cNvPr>
          <p:cNvSpPr txBox="1"/>
          <p:nvPr/>
        </p:nvSpPr>
        <p:spPr>
          <a:xfrm>
            <a:off x="5066171" y="240329"/>
            <a:ext cx="6503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 Un vétéran de la Deuxième Guerre mondiale</a:t>
            </a:r>
          </a:p>
          <a:p>
            <a:r>
              <a:rPr lang="fr-CA" sz="2400" b="1" dirty="0"/>
              <a:t> alcoolique et violent rencontre le leader d’un</a:t>
            </a:r>
          </a:p>
          <a:p>
            <a:r>
              <a:rPr lang="fr-CA" sz="2400" b="1" dirty="0"/>
              <a:t> mouvement spirituel naissant.</a:t>
            </a:r>
            <a:endParaRPr lang="en-CA" sz="2400" b="1" dirty="0"/>
          </a:p>
        </p:txBody>
      </p:sp>
      <p:pic>
        <p:nvPicPr>
          <p:cNvPr id="1026" name="Picture 2" descr="The Master: Amazon.it: Philip Seymour Hoffman, Joaquin Phoenix, Amy Adams,  Laura Dern, Rami Malek, Paul Thomas Anderson: Film e TV">
            <a:extLst>
              <a:ext uri="{FF2B5EF4-FFF2-40B4-BE49-F238E27FC236}">
                <a16:creationId xmlns:a16="http://schemas.microsoft.com/office/drawing/2014/main" id="{3D6E8E2D-1A1A-6E7F-DB38-20D47796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9" y="108979"/>
            <a:ext cx="4385137" cy="62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Master | Le Rétro Projecteur – Ressorties cinéma à Paris">
            <a:extLst>
              <a:ext uri="{FF2B5EF4-FFF2-40B4-BE49-F238E27FC236}">
                <a16:creationId xmlns:a16="http://schemas.microsoft.com/office/drawing/2014/main" id="{6028BB4D-C853-89FD-2DB7-F76C5E6E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39" y="1621301"/>
            <a:ext cx="6744674" cy="379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835859-A100-5762-385C-3F204BEED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67" y="5839061"/>
            <a:ext cx="736810" cy="6645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0AC678-8036-941F-5C21-6768541F1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826" y="5839061"/>
            <a:ext cx="693062" cy="734563"/>
          </a:xfrm>
          <a:prstGeom prst="rect">
            <a:avLst/>
          </a:prstGeom>
        </p:spPr>
      </p:pic>
      <p:pic>
        <p:nvPicPr>
          <p:cNvPr id="1032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07100AFE-F100-4E52-3F8D-3B0E7CE5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607" y="5819550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D8DD74-38AD-01EC-3052-2F4D5D45062C}"/>
              </a:ext>
            </a:extLst>
          </p:cNvPr>
          <p:cNvSpPr txBox="1"/>
          <p:nvPr/>
        </p:nvSpPr>
        <p:spPr>
          <a:xfrm>
            <a:off x="10427607" y="650088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3,1/5</a:t>
            </a:r>
            <a:endParaRPr lang="en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FF0EC6-87E9-658D-26D7-C8F146F8DD06}"/>
              </a:ext>
            </a:extLst>
          </p:cNvPr>
          <p:cNvSpPr txBox="1"/>
          <p:nvPr/>
        </p:nvSpPr>
        <p:spPr>
          <a:xfrm>
            <a:off x="6363991" y="648866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85 %</a:t>
            </a:r>
            <a:endParaRPr lang="en-C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8283F55-893F-F3FF-F11C-787404BC2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2486" y="5849951"/>
            <a:ext cx="576319" cy="63564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9FF0971-0025-0E63-A95F-CE7BC0531668}"/>
              </a:ext>
            </a:extLst>
          </p:cNvPr>
          <p:cNvSpPr txBox="1"/>
          <p:nvPr/>
        </p:nvSpPr>
        <p:spPr>
          <a:xfrm>
            <a:off x="9673373" y="648866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62 %</a:t>
            </a:r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013BB4C-A32D-8D39-50AF-34DAF7FD13BD}"/>
              </a:ext>
            </a:extLst>
          </p:cNvPr>
          <p:cNvSpPr txBox="1"/>
          <p:nvPr/>
        </p:nvSpPr>
        <p:spPr>
          <a:xfrm>
            <a:off x="6146620" y="545021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2B5562-4BB4-5D9F-036D-CFF45797A33A}"/>
              </a:ext>
            </a:extLst>
          </p:cNvPr>
          <p:cNvSpPr txBox="1"/>
          <p:nvPr/>
        </p:nvSpPr>
        <p:spPr>
          <a:xfrm>
            <a:off x="9979419" y="5450218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4DD838-CFCB-317E-97D3-B1DBAEF8FAA5}"/>
              </a:ext>
            </a:extLst>
          </p:cNvPr>
          <p:cNvSpPr txBox="1"/>
          <p:nvPr/>
        </p:nvSpPr>
        <p:spPr>
          <a:xfrm>
            <a:off x="1288337" y="635225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8"/>
              </a:rPr>
              <a:t>Bande-annonce</a:t>
            </a:r>
            <a:endParaRPr lang="en-CA" b="1" dirty="0"/>
          </a:p>
        </p:txBody>
      </p:sp>
      <p:pic>
        <p:nvPicPr>
          <p:cNvPr id="4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2A0A51E9-755B-8E81-7A93-C566DC67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03" y="5819550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E75200-7D8A-8415-282E-BB7EC6A83891}"/>
              </a:ext>
            </a:extLst>
          </p:cNvPr>
          <p:cNvSpPr txBox="1"/>
          <p:nvPr/>
        </p:nvSpPr>
        <p:spPr>
          <a:xfrm>
            <a:off x="7279636" y="648559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3,8/5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5076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A1A36-4904-7CBA-9290-A6EC06107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poster for Paul Thomas Anderson's Inherent Vice. : r/movies">
            <a:extLst>
              <a:ext uri="{FF2B5EF4-FFF2-40B4-BE49-F238E27FC236}">
                <a16:creationId xmlns:a16="http://schemas.microsoft.com/office/drawing/2014/main" id="{C0A5F242-6A8B-AD2D-9F5A-738890195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1" y="178676"/>
            <a:ext cx="4193367" cy="62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nherent Vice 2015, réalisé par Paul Thomas Anderson | Critique du film">
            <a:extLst>
              <a:ext uri="{FF2B5EF4-FFF2-40B4-BE49-F238E27FC236}">
                <a16:creationId xmlns:a16="http://schemas.microsoft.com/office/drawing/2014/main" id="{A26C9D39-D86C-0C94-C0CC-441D101D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61" y="1410028"/>
            <a:ext cx="7178565" cy="40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54A447-314D-6904-D35F-AD1E2574F564}"/>
              </a:ext>
            </a:extLst>
          </p:cNvPr>
          <p:cNvSpPr txBox="1"/>
          <p:nvPr/>
        </p:nvSpPr>
        <p:spPr>
          <a:xfrm>
            <a:off x="4357668" y="128610"/>
            <a:ext cx="7840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 À Los Angeles, au tournant des années 1960, un</a:t>
            </a:r>
          </a:p>
          <a:p>
            <a:r>
              <a:rPr lang="fr-CA" sz="2400" b="1" dirty="0"/>
              <a:t> détective privé adepte des paradis artificiels enquête</a:t>
            </a:r>
          </a:p>
          <a:p>
            <a:r>
              <a:rPr lang="fr-CA" sz="2400" b="1" dirty="0"/>
              <a:t> sur la disparition du riche amant de son ex-petite amie.</a:t>
            </a:r>
            <a:endParaRPr lang="en-CA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484256-5392-3E9F-3F30-344F9158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30" y="5830402"/>
            <a:ext cx="771038" cy="695447"/>
          </a:xfrm>
          <a:prstGeom prst="rect">
            <a:avLst/>
          </a:prstGeom>
        </p:spPr>
      </p:pic>
      <p:pic>
        <p:nvPicPr>
          <p:cNvPr id="4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21E16856-97F2-2E29-4BBF-28EA62E6E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14" y="5837954"/>
            <a:ext cx="654246" cy="6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6FC05E-11A2-FFA5-A13E-B7B2AA194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870" y="5815140"/>
            <a:ext cx="613867" cy="6770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64BC624-0623-1767-64BB-FB541430E13F}"/>
              </a:ext>
            </a:extLst>
          </p:cNvPr>
          <p:cNvSpPr txBox="1"/>
          <p:nvPr/>
        </p:nvSpPr>
        <p:spPr>
          <a:xfrm>
            <a:off x="1317388" y="6438027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7"/>
              </a:rPr>
              <a:t>Bande-annonce</a:t>
            </a:r>
            <a:endParaRPr lang="en-CA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F27807-984D-AD57-401E-4F83506A3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7849" y="5830402"/>
            <a:ext cx="646537" cy="701954"/>
          </a:xfrm>
          <a:prstGeom prst="rect">
            <a:avLst/>
          </a:prstGeom>
        </p:spPr>
      </p:pic>
      <p:pic>
        <p:nvPicPr>
          <p:cNvPr id="9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E8AEE911-8A48-AAC8-A5E7-3ECE09607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075" y="5830401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A8A543B-619B-AC6E-578A-E82C5A3107A4}"/>
              </a:ext>
            </a:extLst>
          </p:cNvPr>
          <p:cNvSpPr txBox="1"/>
          <p:nvPr/>
        </p:nvSpPr>
        <p:spPr>
          <a:xfrm>
            <a:off x="6055528" y="544580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DF3C9E-CD14-4A1B-80DF-1FEE4AE81316}"/>
              </a:ext>
            </a:extLst>
          </p:cNvPr>
          <p:cNvSpPr txBox="1"/>
          <p:nvPr/>
        </p:nvSpPr>
        <p:spPr>
          <a:xfrm>
            <a:off x="9722239" y="5461069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479266-8FF9-E396-55A5-A391C287BC06}"/>
              </a:ext>
            </a:extLst>
          </p:cNvPr>
          <p:cNvSpPr txBox="1"/>
          <p:nvPr/>
        </p:nvSpPr>
        <p:spPr>
          <a:xfrm>
            <a:off x="7131414" y="649639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3,4/5</a:t>
            </a:r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0B56CC-2F9A-E834-5508-1E8342375E97}"/>
              </a:ext>
            </a:extLst>
          </p:cNvPr>
          <p:cNvSpPr txBox="1"/>
          <p:nvPr/>
        </p:nvSpPr>
        <p:spPr>
          <a:xfrm>
            <a:off x="10325406" y="6496393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3/5</a:t>
            </a:r>
            <a:endParaRPr lang="en-CA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65AB41-EE53-BA91-869E-61DE7570029E}"/>
              </a:ext>
            </a:extLst>
          </p:cNvPr>
          <p:cNvSpPr txBox="1"/>
          <p:nvPr/>
        </p:nvSpPr>
        <p:spPr>
          <a:xfrm>
            <a:off x="6320128" y="650439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73 %</a:t>
            </a:r>
            <a:endParaRPr lang="en-CA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9CF00E0-0CA1-F0A5-DCD8-79163591AE3D}"/>
              </a:ext>
            </a:extLst>
          </p:cNvPr>
          <p:cNvSpPr txBox="1"/>
          <p:nvPr/>
        </p:nvSpPr>
        <p:spPr>
          <a:xfrm>
            <a:off x="9480697" y="650439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53 %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500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17149D5-46F7-F97F-A71F-EE50B8A9239E}"/>
              </a:ext>
            </a:extLst>
          </p:cNvPr>
          <p:cNvSpPr txBox="1"/>
          <p:nvPr/>
        </p:nvSpPr>
        <p:spPr>
          <a:xfrm>
            <a:off x="3836727" y="488190"/>
            <a:ext cx="4518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Questions sur le film</a:t>
            </a:r>
            <a:endParaRPr lang="en-CA" sz="36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215FD7-F099-D322-AD7D-EE0846994DCF}"/>
              </a:ext>
            </a:extLst>
          </p:cNvPr>
          <p:cNvSpPr txBox="1"/>
          <p:nvPr/>
        </p:nvSpPr>
        <p:spPr>
          <a:xfrm>
            <a:off x="763480" y="1376039"/>
            <a:ext cx="109284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À quel point avez-vous trouvé ce film invraisemblable ou exagéré? Trouvez-vous des similitudes avec la situation actuelle qui prévaut aux États-Unis?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Le film dure 2 heures 40 minutes. </a:t>
            </a:r>
            <a:r>
              <a:rPr lang="fr-FR" b="1" dirty="0"/>
              <a:t>Étiez-vous pris par l’action et, alors, vous n'aviez pas remarqué la durée du film? D’autre part, avez-vous trouvé le film trop long et auriez-vous fait des coupes?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Quelles performances d’acteurs ou d’actrices avez-vous préférées? Selon vous, ont-elles des chances de remporter des Oscars? Combien de nominations aux Oscars ce film obtiendra-t-il?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Qu’avez-vous pensé de la trame sonore du film? Était-elle efficace ou dérangeante?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Au point de vue de la cinématographie, avez-vous noté certaines prises de vues en particulier?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Quelles scènes vous ont le plus marquées?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Étiez-vous sous tension, stressé, pendant le film?  Avez-vous quand même rigolé?</a:t>
            </a:r>
          </a:p>
        </p:txBody>
      </p:sp>
    </p:spTree>
    <p:extLst>
      <p:ext uri="{BB962C8B-B14F-4D97-AF65-F5344CB8AC3E}">
        <p14:creationId xmlns:p14="http://schemas.microsoft.com/office/powerpoint/2010/main" val="3282333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E50E56-F7F2-4BAF-7A7F-8E914B65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antom Thread | Full Movie | Movies Anywhere">
            <a:extLst>
              <a:ext uri="{FF2B5EF4-FFF2-40B4-BE49-F238E27FC236}">
                <a16:creationId xmlns:a16="http://schemas.microsoft.com/office/drawing/2014/main" id="{382F81C5-9E6D-A932-4609-6BAE2314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5" y="137976"/>
            <a:ext cx="4084424" cy="612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hantom Thread': 20 Amazing Paul Thomas Anderson Shots">
            <a:extLst>
              <a:ext uri="{FF2B5EF4-FFF2-40B4-BE49-F238E27FC236}">
                <a16:creationId xmlns:a16="http://schemas.microsoft.com/office/drawing/2014/main" id="{4ADAB6A2-31DC-8ABF-7214-4BB642D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47" y="1413547"/>
            <a:ext cx="6785595" cy="381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7EE9E9-A2FC-547B-EF9B-98A33A95572B}"/>
              </a:ext>
            </a:extLst>
          </p:cNvPr>
          <p:cNvSpPr txBox="1"/>
          <p:nvPr/>
        </p:nvSpPr>
        <p:spPr>
          <a:xfrm>
            <a:off x="4279649" y="71671"/>
            <a:ext cx="8028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À Londres, dans les années 1950, la muse d'un grand</a:t>
            </a:r>
          </a:p>
          <a:p>
            <a:r>
              <a:rPr lang="fr-CA" sz="2400" b="1" dirty="0"/>
              <a:t>couturier recourt à des moyens draconiens pour amener</a:t>
            </a:r>
          </a:p>
          <a:p>
            <a:r>
              <a:rPr lang="fr-CA" sz="2400" b="1" dirty="0"/>
              <a:t>ce dernier à fortifier son engagement envers elle.</a:t>
            </a:r>
            <a:endParaRPr lang="en-CA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D7149A-B5BE-6D10-4E58-A87ED3B80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210" y="5671636"/>
            <a:ext cx="777307" cy="7011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4EAE38-789E-1DB9-04FD-33DED5D82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741" y="5696013"/>
            <a:ext cx="588826" cy="649441"/>
          </a:xfrm>
          <a:prstGeom prst="rect">
            <a:avLst/>
          </a:prstGeom>
        </p:spPr>
      </p:pic>
      <p:pic>
        <p:nvPicPr>
          <p:cNvPr id="5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CC2522D7-6F32-465A-2D88-F5ADB737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857" y="5698917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C2B208-FF7D-B602-FFDC-4E25B9A88AE4}"/>
              </a:ext>
            </a:extLst>
          </p:cNvPr>
          <p:cNvSpPr txBox="1"/>
          <p:nvPr/>
        </p:nvSpPr>
        <p:spPr>
          <a:xfrm>
            <a:off x="1316351" y="6368336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7"/>
              </a:rPr>
              <a:t>Bande-annonce</a:t>
            </a:r>
            <a:endParaRPr lang="en-CA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F98F78-18D4-9806-8598-8CAC68B0B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792" y="5671636"/>
            <a:ext cx="683078" cy="723981"/>
          </a:xfrm>
          <a:prstGeom prst="rect">
            <a:avLst/>
          </a:prstGeom>
        </p:spPr>
      </p:pic>
      <p:pic>
        <p:nvPicPr>
          <p:cNvPr id="8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2968387D-3833-DA74-DF6B-E6D19CBD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336" y="5696013"/>
            <a:ext cx="646537" cy="6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C226BB1-631A-EF26-89A8-7E6088C7B336}"/>
              </a:ext>
            </a:extLst>
          </p:cNvPr>
          <p:cNvSpPr txBox="1"/>
          <p:nvPr/>
        </p:nvSpPr>
        <p:spPr>
          <a:xfrm>
            <a:off x="6046927" y="525978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B61E7F-F91B-2A03-8F39-63451E95416B}"/>
              </a:ext>
            </a:extLst>
          </p:cNvPr>
          <p:cNvSpPr txBox="1"/>
          <p:nvPr/>
        </p:nvSpPr>
        <p:spPr>
          <a:xfrm>
            <a:off x="9203154" y="5259787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E6A5F4-46E6-0431-C4A9-DAD0594BB64F}"/>
              </a:ext>
            </a:extLst>
          </p:cNvPr>
          <p:cNvSpPr txBox="1"/>
          <p:nvPr/>
        </p:nvSpPr>
        <p:spPr>
          <a:xfrm>
            <a:off x="7116510" y="641699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4,3/5</a:t>
            </a:r>
            <a:endParaRPr lang="en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276A75-1307-E3D6-EA9D-8CF65420CBE0}"/>
              </a:ext>
            </a:extLst>
          </p:cNvPr>
          <p:cNvSpPr txBox="1"/>
          <p:nvPr/>
        </p:nvSpPr>
        <p:spPr>
          <a:xfrm>
            <a:off x="9684336" y="643518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3,8/5</a:t>
            </a:r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6C19FDA-D70D-C5A2-20BF-DD482048917B}"/>
              </a:ext>
            </a:extLst>
          </p:cNvPr>
          <p:cNvSpPr txBox="1"/>
          <p:nvPr/>
        </p:nvSpPr>
        <p:spPr>
          <a:xfrm>
            <a:off x="6197720" y="642204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91%</a:t>
            </a:r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88076D-B19D-DBCB-E436-30422B900825}"/>
              </a:ext>
            </a:extLst>
          </p:cNvPr>
          <p:cNvSpPr txBox="1"/>
          <p:nvPr/>
        </p:nvSpPr>
        <p:spPr>
          <a:xfrm>
            <a:off x="8908741" y="643518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71%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44211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A1B64-2BBD-B4BE-E369-E25F833E4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25465D0-1DD4-5762-D0EA-E30F561232A4}"/>
              </a:ext>
            </a:extLst>
          </p:cNvPr>
          <p:cNvSpPr txBox="1"/>
          <p:nvPr/>
        </p:nvSpPr>
        <p:spPr>
          <a:xfrm>
            <a:off x="4775739" y="207869"/>
            <a:ext cx="7416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 Dans les années 1970, en Californie, un adolescent</a:t>
            </a:r>
          </a:p>
          <a:p>
            <a:r>
              <a:rPr lang="fr-CA" sz="2400" b="1" dirty="0"/>
              <a:t> inventif et entreprenant tombe follement amoureux</a:t>
            </a:r>
          </a:p>
          <a:p>
            <a:r>
              <a:rPr lang="fr-CA" sz="2400" b="1" dirty="0"/>
              <a:t> d’une femme de dix ans son aînée.</a:t>
            </a:r>
            <a:endParaRPr lang="en-CA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BEC3D7-749E-C40B-CB2B-13AB83E1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092" y="5849387"/>
            <a:ext cx="777307" cy="701101"/>
          </a:xfrm>
          <a:prstGeom prst="rect">
            <a:avLst/>
          </a:prstGeom>
        </p:spPr>
      </p:pic>
      <p:pic>
        <p:nvPicPr>
          <p:cNvPr id="1032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35B2E5CC-3725-CA09-F42D-51A52E2B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53" y="5855290"/>
            <a:ext cx="668443" cy="6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94841D-DF4F-42A5-347E-EC53FB667BA8}"/>
              </a:ext>
            </a:extLst>
          </p:cNvPr>
          <p:cNvSpPr txBox="1"/>
          <p:nvPr/>
        </p:nvSpPr>
        <p:spPr>
          <a:xfrm>
            <a:off x="10210664" y="648866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3,7/5</a:t>
            </a:r>
            <a:endParaRPr lang="en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C907A2-4F5F-4F78-F9C7-D0843A93D123}"/>
              </a:ext>
            </a:extLst>
          </p:cNvPr>
          <p:cNvSpPr txBox="1"/>
          <p:nvPr/>
        </p:nvSpPr>
        <p:spPr>
          <a:xfrm>
            <a:off x="6410429" y="651964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85 %</a:t>
            </a:r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AA1879-C57B-F9CD-4D1A-9CB7C5DF4087}"/>
              </a:ext>
            </a:extLst>
          </p:cNvPr>
          <p:cNvSpPr txBox="1"/>
          <p:nvPr/>
        </p:nvSpPr>
        <p:spPr>
          <a:xfrm>
            <a:off x="9454803" y="650396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62 %</a:t>
            </a:r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C9471F-4E6A-D67A-FD28-585130A6BBBB}"/>
              </a:ext>
            </a:extLst>
          </p:cNvPr>
          <p:cNvSpPr txBox="1"/>
          <p:nvPr/>
        </p:nvSpPr>
        <p:spPr>
          <a:xfrm>
            <a:off x="6172383" y="543920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Critiques</a:t>
            </a:r>
            <a:endParaRPr lang="en-CA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515F98-06A7-D574-034F-DD6C91682F8F}"/>
              </a:ext>
            </a:extLst>
          </p:cNvPr>
          <p:cNvSpPr txBox="1"/>
          <p:nvPr/>
        </p:nvSpPr>
        <p:spPr>
          <a:xfrm>
            <a:off x="9737069" y="5448035"/>
            <a:ext cx="8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Public</a:t>
            </a:r>
            <a:endParaRPr lang="en-CA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C267CC5-6BD8-527E-F75B-AACA9BFF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4" y="207869"/>
            <a:ext cx="4220097" cy="62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corice Pizza : le cadeau aux cinéphiles | ICI Télé | Radio-Canada">
            <a:extLst>
              <a:ext uri="{FF2B5EF4-FFF2-40B4-BE49-F238E27FC236}">
                <a16:creationId xmlns:a16="http://schemas.microsoft.com/office/drawing/2014/main" id="{6798D8C8-EAB7-009A-FFDB-B12886981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62" y="1543372"/>
            <a:ext cx="6873361" cy="384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A43AEE-6842-6A14-F54C-85105EE28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643" y="5855290"/>
            <a:ext cx="668453" cy="72849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7EB877-4877-527B-4EA5-CA7175FA3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2622" y="5832579"/>
            <a:ext cx="613867" cy="6770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3FCDCE-E0D3-39B0-AB87-BC0FD68553E4}"/>
              </a:ext>
            </a:extLst>
          </p:cNvPr>
          <p:cNvSpPr txBox="1"/>
          <p:nvPr/>
        </p:nvSpPr>
        <p:spPr>
          <a:xfrm>
            <a:off x="1282106" y="6462991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hlinkClick r:id="rId8"/>
              </a:rPr>
              <a:t>Bande-annonce</a:t>
            </a:r>
            <a:endParaRPr lang="en-CA" b="1" dirty="0"/>
          </a:p>
        </p:txBody>
      </p:sp>
      <p:pic>
        <p:nvPicPr>
          <p:cNvPr id="3" name="Picture 8" descr="Stream AlloCiné music | Listen to songs, albums, playlists for free on  SoundCloud">
            <a:extLst>
              <a:ext uri="{FF2B5EF4-FFF2-40B4-BE49-F238E27FC236}">
                <a16:creationId xmlns:a16="http://schemas.microsoft.com/office/drawing/2014/main" id="{EF4CD654-BAD7-15AA-B28A-C580EC69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31" y="5830402"/>
            <a:ext cx="650706" cy="6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1D473C-04C2-3DAA-D86F-5BFE1529A4D4}"/>
              </a:ext>
            </a:extLst>
          </p:cNvPr>
          <p:cNvSpPr txBox="1"/>
          <p:nvPr/>
        </p:nvSpPr>
        <p:spPr>
          <a:xfrm>
            <a:off x="7258637" y="652762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4,5/5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5913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47BD9-66B2-04D0-B8E6-1529AB68A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Visage humain, habits, adulte&#10;&#10;Le contenu généré par l’IA peut être incorrect.">
            <a:extLst>
              <a:ext uri="{FF2B5EF4-FFF2-40B4-BE49-F238E27FC236}">
                <a16:creationId xmlns:a16="http://schemas.microsoft.com/office/drawing/2014/main" id="{4027BFB4-EBA4-C5FA-0C94-0E320ED31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515" cy="69651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4541AD-B268-BA3B-333C-DDF3F6310E2C}"/>
              </a:ext>
            </a:extLst>
          </p:cNvPr>
          <p:cNvSpPr txBox="1"/>
          <p:nvPr/>
        </p:nvSpPr>
        <p:spPr>
          <a:xfrm>
            <a:off x="5822732" y="3216166"/>
            <a:ext cx="14991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600" b="1" dirty="0">
                <a:solidFill>
                  <a:srgbClr val="C00000"/>
                </a:solidFill>
              </a:rPr>
              <a:t>FIN</a:t>
            </a:r>
            <a:endParaRPr lang="en-CA" sz="66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667BF4-95E2-B4E5-E7DE-E7D2834A4201}"/>
              </a:ext>
            </a:extLst>
          </p:cNvPr>
          <p:cNvSpPr txBox="1"/>
          <p:nvPr/>
        </p:nvSpPr>
        <p:spPr>
          <a:xfrm>
            <a:off x="418230" y="5830152"/>
            <a:ext cx="11482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Un gros merci à ma conjointe Barbara pour son travail de révision et de correction.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506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B30AF-557E-2094-F4AF-ED3F24EC2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434033-BDE0-7A1D-76A6-12E079B0B88A}"/>
              </a:ext>
            </a:extLst>
          </p:cNvPr>
          <p:cNvSpPr txBox="1"/>
          <p:nvPr/>
        </p:nvSpPr>
        <p:spPr>
          <a:xfrm>
            <a:off x="4320480" y="462965"/>
            <a:ext cx="355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Fiche technique</a:t>
            </a:r>
            <a:endParaRPr lang="en-CA" sz="36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C0996D-0A6F-8AD3-DBBE-946C6356EB7C}"/>
              </a:ext>
            </a:extLst>
          </p:cNvPr>
          <p:cNvSpPr txBox="1"/>
          <p:nvPr/>
        </p:nvSpPr>
        <p:spPr>
          <a:xfrm>
            <a:off x="1951691" y="1461116"/>
            <a:ext cx="8288616" cy="4416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Pays : États-Unis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Genre : action, drame de mœurs, comédie satirique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Durée : 2h41 min.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Scénario : adapté librement du roman </a:t>
            </a:r>
            <a:r>
              <a:rPr lang="fr-CA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Vineland </a:t>
            </a:r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(1990) de Thomas </a:t>
            </a:r>
            <a:r>
              <a:rPr lang="fr-CA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Pynchon</a:t>
            </a:r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 de tournage : 21 janvier 2024 au 30 juillet 2024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Lieu de tournage : El Paso, Texas ; Sacramento et 7 autres villes en Californie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 : </a:t>
            </a:r>
            <a:r>
              <a:rPr lang="en-CA" sz="2000" b="1" dirty="0"/>
              <a:t>130 millions $ US 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Recettes au niveau mondial : </a:t>
            </a:r>
            <a:r>
              <a:rPr lang="en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106 millions $ US (données du 8 </a:t>
            </a:r>
            <a:r>
              <a:rPr lang="en-CA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octobre</a:t>
            </a:r>
            <a:r>
              <a:rPr lang="en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2025)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Première : à Los Angeles (8 septembre) et à Toronto (TIFF, 12 septembre)</a:t>
            </a:r>
          </a:p>
          <a:p>
            <a:endParaRPr lang="fr-CA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2955925" algn="l"/>
              </a:tabLst>
            </a:pPr>
            <a:r>
              <a:rPr lang="fr-C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Sortie en salle à Montréal : le 26 septembre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4064639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FBBCD9-7F9F-342F-03AA-71626EAFC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5D4464-0FCE-FE74-6C38-71272FDB6C32}"/>
              </a:ext>
            </a:extLst>
          </p:cNvPr>
          <p:cNvSpPr txBox="1"/>
          <p:nvPr/>
        </p:nvSpPr>
        <p:spPr>
          <a:xfrm>
            <a:off x="4387731" y="-44916"/>
            <a:ext cx="36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Critiques du film</a:t>
            </a:r>
            <a:endParaRPr lang="en-CA" sz="3600" b="1" dirty="0"/>
          </a:p>
        </p:txBody>
      </p:sp>
      <p:sp>
        <p:nvSpPr>
          <p:cNvPr id="3" name="Star: 5 Points 7">
            <a:extLst>
              <a:ext uri="{FF2B5EF4-FFF2-40B4-BE49-F238E27FC236}">
                <a16:creationId xmlns:a16="http://schemas.microsoft.com/office/drawing/2014/main" id="{C9D17C10-95A4-E3E2-8152-2B47815D84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5127" y="601415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8570A8-E7AF-4BC4-9098-FAD3E8C1181E}"/>
              </a:ext>
            </a:extLst>
          </p:cNvPr>
          <p:cNvSpPr txBox="1"/>
          <p:nvPr/>
        </p:nvSpPr>
        <p:spPr>
          <a:xfrm>
            <a:off x="174366" y="560804"/>
            <a:ext cx="12102737" cy="6755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                                   </a:t>
            </a:r>
            <a:r>
              <a:rPr lang="fr-CA" sz="2000" b="1" dirty="0">
                <a:solidFill>
                  <a:srgbClr val="FFFF00"/>
                </a:solidFill>
              </a:rPr>
              <a:t>1/2</a:t>
            </a:r>
            <a:r>
              <a:rPr lang="fr-CA" sz="2000" b="1" dirty="0"/>
              <a:t>     La révolution est au cinéma !</a:t>
            </a:r>
          </a:p>
          <a:p>
            <a:r>
              <a:rPr lang="fr-CA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 Steven Spielberg a qualifié </a:t>
            </a:r>
            <a:r>
              <a:rPr lang="en-CA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CA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‘‘</a:t>
            </a:r>
            <a:r>
              <a:rPr lang="en-CA" dirty="0" err="1"/>
              <a:t>cinglé</a:t>
            </a:r>
            <a:r>
              <a:rPr lang="en-CA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l</a:t>
            </a:r>
            <a:r>
              <a:rPr lang="en-CA" dirty="0"/>
              <a:t>e dernier film de Paul Thomas Anderson, </a:t>
            </a:r>
            <a:r>
              <a:rPr lang="fr-CA" dirty="0"/>
              <a:t>un mélange de choses tellement</a:t>
            </a:r>
          </a:p>
          <a:p>
            <a:r>
              <a:rPr lang="fr-CA" dirty="0"/>
              <a:t> étrange et, à la fois, pertinentes</a:t>
            </a:r>
            <a:r>
              <a:rPr lang="en-CA" dirty="0"/>
              <a:t>… </a:t>
            </a:r>
            <a:r>
              <a:rPr lang="fr-CA" dirty="0"/>
              <a:t>mais </a:t>
            </a:r>
            <a:r>
              <a:rPr lang="fr-CA" i="1" dirty="0"/>
              <a:t>One Battle </a:t>
            </a:r>
            <a:r>
              <a:rPr lang="fr-CA" i="1" dirty="0" err="1"/>
              <a:t>After</a:t>
            </a:r>
            <a:r>
              <a:rPr lang="fr-CA" i="1" dirty="0"/>
              <a:t> </a:t>
            </a:r>
            <a:r>
              <a:rPr lang="fr-CA" i="1" dirty="0" err="1"/>
              <a:t>Another</a:t>
            </a:r>
            <a:r>
              <a:rPr lang="fr-CA" dirty="0"/>
              <a:t> est surtout audacieux, maîtrisé et captivant. Bien</a:t>
            </a:r>
          </a:p>
          <a:p>
            <a:r>
              <a:rPr lang="fr-CA" dirty="0"/>
              <a:t> que l’action se déroule dans une Amérique dystopique à une époque indéfinie, certains de ses traits sont à peine</a:t>
            </a:r>
          </a:p>
          <a:p>
            <a:r>
              <a:rPr lang="fr-CA" dirty="0"/>
              <a:t> exagérés </a:t>
            </a:r>
            <a:r>
              <a:rPr lang="fr-CA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(Pascal Leblanc, </a:t>
            </a:r>
            <a:r>
              <a:rPr lang="fr-CA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Presse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fr-CA" sz="800" dirty="0"/>
          </a:p>
          <a:p>
            <a:r>
              <a:rPr lang="en-CA" sz="2000" b="1" dirty="0"/>
              <a:t>                                  </a:t>
            </a:r>
            <a:r>
              <a:rPr lang="en-CA" sz="2000" b="1" dirty="0">
                <a:solidFill>
                  <a:srgbClr val="FFFF00"/>
                </a:solidFill>
              </a:rPr>
              <a:t>1/2 </a:t>
            </a:r>
            <a:r>
              <a:rPr lang="en-CA" sz="2000" b="1" dirty="0"/>
              <a:t>   Leonardo </a:t>
            </a:r>
            <a:r>
              <a:rPr lang="en-CA" sz="2000" b="1" dirty="0" err="1"/>
              <a:t>en</a:t>
            </a:r>
            <a:r>
              <a:rPr lang="en-CA" sz="2000" b="1" dirty="0"/>
              <a:t> </a:t>
            </a:r>
            <a:r>
              <a:rPr lang="en-CA" sz="2000" b="1" dirty="0" err="1"/>
              <a:t>révolutionnaire</a:t>
            </a:r>
            <a:r>
              <a:rPr lang="en-CA" sz="2000" b="1" dirty="0"/>
              <a:t> « </a:t>
            </a:r>
            <a:r>
              <a:rPr lang="en-CA" sz="2000" b="1" dirty="0" err="1"/>
              <a:t>poteux</a:t>
            </a:r>
            <a:r>
              <a:rPr lang="en-CA" sz="2000" b="1" dirty="0"/>
              <a:t> »</a:t>
            </a:r>
          </a:p>
          <a:p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fr-CA" dirty="0"/>
              <a:t>Leonardo </a:t>
            </a:r>
            <a:r>
              <a:rPr lang="fr-CA" dirty="0" err="1"/>
              <a:t>DiCaprio</a:t>
            </a:r>
            <a:r>
              <a:rPr lang="fr-CA" dirty="0"/>
              <a:t> livre une performance fabuleuse, tour à tour drôle et émouvante… la relation père-fille donne au film</a:t>
            </a:r>
          </a:p>
          <a:p>
            <a:r>
              <a:rPr lang="fr-CA" dirty="0"/>
              <a:t> un réel ancrage émotionnel. Anderson, qui est capable de pondre des récits passablement tordus sur le plan</a:t>
            </a:r>
          </a:p>
          <a:p>
            <a:r>
              <a:rPr lang="fr-CA" dirty="0"/>
              <a:t> psychologique, fait ici montre de quelque chose comme de l’espoir quant au devenir de son pays en crise (tout en</a:t>
            </a:r>
          </a:p>
          <a:p>
            <a:r>
              <a:rPr lang="fr-CA" dirty="0"/>
              <a:t> démontrant une lucidité grinçante)… l’une des maintes réussites de </a:t>
            </a:r>
            <a:r>
              <a:rPr lang="fr-CA" i="1" dirty="0"/>
              <a:t>One Battle </a:t>
            </a:r>
            <a:r>
              <a:rPr lang="fr-CA" i="1" dirty="0" err="1"/>
              <a:t>After</a:t>
            </a:r>
            <a:r>
              <a:rPr lang="fr-CA" i="1" dirty="0"/>
              <a:t> </a:t>
            </a:r>
            <a:r>
              <a:rPr lang="fr-CA" i="1" dirty="0" err="1"/>
              <a:t>Another</a:t>
            </a:r>
            <a:r>
              <a:rPr lang="fr-CA" dirty="0"/>
              <a:t> est de réinstiller la foi</a:t>
            </a:r>
          </a:p>
          <a:p>
            <a:r>
              <a:rPr lang="fr-CA" dirty="0"/>
              <a:t> dans les ponts en cette ère de polarisation </a:t>
            </a:r>
            <a:r>
              <a:rPr lang="fr-CA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François Lévesque, </a:t>
            </a:r>
            <a:r>
              <a:rPr lang="fr-CA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Devoir</a:t>
            </a: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CA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000" b="1" dirty="0"/>
              <a:t>                                  </a:t>
            </a:r>
            <a:r>
              <a:rPr lang="fr-CA" sz="2000" b="1" dirty="0">
                <a:solidFill>
                  <a:srgbClr val="FFFF00"/>
                </a:solidFill>
              </a:rPr>
              <a:t>1/2 </a:t>
            </a:r>
            <a:r>
              <a:rPr lang="fr-CA" sz="2000" b="1" dirty="0"/>
              <a:t> </a:t>
            </a:r>
            <a:r>
              <a:rPr lang="fr-CA" sz="2000" dirty="0"/>
              <a:t> </a:t>
            </a:r>
            <a:r>
              <a:rPr lang="fr-CA" sz="2000" b="1" dirty="0" err="1"/>
              <a:t>DiCaprio</a:t>
            </a:r>
            <a:r>
              <a:rPr lang="fr-CA" sz="2000" b="1" dirty="0"/>
              <a:t>, Penn et Anderson livrent un film explosif (et politique)</a:t>
            </a:r>
          </a:p>
          <a:p>
            <a:r>
              <a:rPr lang="fr-CA" sz="2000" dirty="0"/>
              <a:t> 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fr-CA" dirty="0"/>
              <a:t> </a:t>
            </a:r>
            <a:r>
              <a:rPr lang="fr-CA" i="1" dirty="0"/>
              <a:t> </a:t>
            </a:r>
            <a:r>
              <a:rPr lang="fr-CA" dirty="0"/>
              <a:t>Les sujets traités sont d’une actualité brûlante et  P.T. Anderson a eu l’intelligence d’incorporer énormément </a:t>
            </a:r>
          </a:p>
          <a:p>
            <a:r>
              <a:rPr lang="fr-CA" dirty="0"/>
              <a:t>d’humour dans ce scénario qui aurait pu être lourd… </a:t>
            </a:r>
            <a:r>
              <a:rPr lang="fr-CA" i="1" dirty="0"/>
              <a:t>Une bataille après l’autre</a:t>
            </a:r>
            <a:r>
              <a:rPr lang="fr-CA" dirty="0"/>
              <a:t> est une œuvre forte, aux acteurs qui</a:t>
            </a:r>
          </a:p>
          <a:p>
            <a:r>
              <a:rPr lang="fr-CA" dirty="0"/>
              <a:t>rivalisent d’ingéniosité pour rendre leurs personnages plus grands que nature, qui nous interroge sur notre capacité</a:t>
            </a:r>
          </a:p>
          <a:p>
            <a:r>
              <a:rPr lang="fr-CA" dirty="0"/>
              <a:t>à l’optimisme »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(Isabelle </a:t>
            </a:r>
            <a:r>
              <a:rPr lang="fr-CA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Hontebeyrie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Journal de Montréal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800" dirty="0"/>
          </a:p>
          <a:p>
            <a:r>
              <a:rPr lang="en-CA" dirty="0"/>
              <a:t>                                       </a:t>
            </a:r>
            <a:r>
              <a:rPr lang="fr-CA" dirty="0"/>
              <a:t>       </a:t>
            </a:r>
            <a:r>
              <a:rPr lang="fr-CA" sz="2000" b="1" dirty="0"/>
              <a:t>L’un des longs métrages les plus marquants de l’année</a:t>
            </a:r>
          </a:p>
          <a:p>
            <a:r>
              <a:rPr lang="fr-CA" dirty="0">
                <a:solidFill>
                  <a:srgbClr val="1313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Voir </a:t>
            </a:r>
            <a:r>
              <a:rPr lang="fr-CA" dirty="0" err="1">
                <a:solidFill>
                  <a:srgbClr val="1313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dirty="0"/>
              <a:t>, en robe de chambre, tuque sur la tête avec des lunettes de soleil, partir à l’assaut d’un groupe de</a:t>
            </a:r>
          </a:p>
          <a:p>
            <a:r>
              <a:rPr lang="fr-CA" dirty="0"/>
              <a:t> militaires est aussi absurde que jubilatoire… Porté par une mise en scène inspirée, un propos fort et des performances</a:t>
            </a:r>
          </a:p>
          <a:p>
            <a:r>
              <a:rPr lang="fr-CA" dirty="0"/>
              <a:t> d’acteurs mémorables, </a:t>
            </a:r>
            <a:r>
              <a:rPr lang="fr-CA" i="1" dirty="0"/>
              <a:t>Une bataille après l’autre</a:t>
            </a:r>
            <a:r>
              <a:rPr lang="fr-CA" dirty="0"/>
              <a:t> s’impose sans conteste comme l’un des films les plus puissants et</a:t>
            </a:r>
          </a:p>
          <a:p>
            <a:r>
              <a:rPr lang="fr-CA" dirty="0"/>
              <a:t> pertinents de l’année » (Thomas Thivierge, </a:t>
            </a:r>
            <a:r>
              <a:rPr lang="fr-CA" i="1" dirty="0"/>
              <a:t>Le Soleil</a:t>
            </a:r>
            <a:r>
              <a:rPr lang="fr-CA" dirty="0"/>
              <a:t>).</a:t>
            </a:r>
          </a:p>
          <a:p>
            <a:endParaRPr lang="fr-CA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tar: 5 Points 7">
            <a:extLst>
              <a:ext uri="{FF2B5EF4-FFF2-40B4-BE49-F238E27FC236}">
                <a16:creationId xmlns:a16="http://schemas.microsoft.com/office/drawing/2014/main" id="{23616F65-0ACF-972B-F018-449830DD8E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5825" y="2096495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5 Points 7">
            <a:extLst>
              <a:ext uri="{FF2B5EF4-FFF2-40B4-BE49-F238E27FC236}">
                <a16:creationId xmlns:a16="http://schemas.microsoft.com/office/drawing/2014/main" id="{3A1C39AC-4AB0-EFD7-1A9E-186CCCC3AE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9693" y="2096495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5 Points 7">
            <a:extLst>
              <a:ext uri="{FF2B5EF4-FFF2-40B4-BE49-F238E27FC236}">
                <a16:creationId xmlns:a16="http://schemas.microsoft.com/office/drawing/2014/main" id="{9A4E0182-18F5-C782-431C-388741DBBFD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73561" y="2075077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977C973-DC88-4DC7-6F8D-99126EA210E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07429" y="2075077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tar: 5 Points 7">
            <a:extLst>
              <a:ext uri="{FF2B5EF4-FFF2-40B4-BE49-F238E27FC236}">
                <a16:creationId xmlns:a16="http://schemas.microsoft.com/office/drawing/2014/main" id="{C79F2332-5A2A-FF0A-7183-97F136D5EB1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05825" y="3899092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ar: 5 Points 7">
            <a:extLst>
              <a:ext uri="{FF2B5EF4-FFF2-40B4-BE49-F238E27FC236}">
                <a16:creationId xmlns:a16="http://schemas.microsoft.com/office/drawing/2014/main" id="{AD6E3BC7-B4BC-403C-5358-0C9D180322F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39693" y="3899092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tar: 5 Points 7">
            <a:extLst>
              <a:ext uri="{FF2B5EF4-FFF2-40B4-BE49-F238E27FC236}">
                <a16:creationId xmlns:a16="http://schemas.microsoft.com/office/drawing/2014/main" id="{16B5280E-15F8-8F3C-3B41-6FDD28AE806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73561" y="3907120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tar: 5 Points 7">
            <a:extLst>
              <a:ext uri="{FF2B5EF4-FFF2-40B4-BE49-F238E27FC236}">
                <a16:creationId xmlns:a16="http://schemas.microsoft.com/office/drawing/2014/main" id="{65E5D0AE-6FD6-1E12-6A0C-F47D67F002B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592731" y="3907120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tar: 5 Points 7">
            <a:extLst>
              <a:ext uri="{FF2B5EF4-FFF2-40B4-BE49-F238E27FC236}">
                <a16:creationId xmlns:a16="http://schemas.microsoft.com/office/drawing/2014/main" id="{A62AC268-667C-016A-7173-ECDD25DA471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03735" y="5462144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tar: 5 Points 7">
            <a:extLst>
              <a:ext uri="{FF2B5EF4-FFF2-40B4-BE49-F238E27FC236}">
                <a16:creationId xmlns:a16="http://schemas.microsoft.com/office/drawing/2014/main" id="{5EE66EBB-6100-28DD-5054-833A7B5129D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37603" y="5447859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tar: 5 Points 7">
            <a:extLst>
              <a:ext uri="{FF2B5EF4-FFF2-40B4-BE49-F238E27FC236}">
                <a16:creationId xmlns:a16="http://schemas.microsoft.com/office/drawing/2014/main" id="{3A53471D-9601-CAE9-83D5-9C6A8BF3F2E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272495" y="5447859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tar: 5 Points 7">
            <a:extLst>
              <a:ext uri="{FF2B5EF4-FFF2-40B4-BE49-F238E27FC236}">
                <a16:creationId xmlns:a16="http://schemas.microsoft.com/office/drawing/2014/main" id="{76AAFF2A-21D2-9EBF-5DA2-F6CC3CF2F57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707387" y="5438885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ar: 5 Points 7">
            <a:extLst>
              <a:ext uri="{FF2B5EF4-FFF2-40B4-BE49-F238E27FC236}">
                <a16:creationId xmlns:a16="http://schemas.microsoft.com/office/drawing/2014/main" id="{C08DA120-23DE-C8F9-FA80-8FA834A3A8E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39693" y="601415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tar: 5 Points 7">
            <a:extLst>
              <a:ext uri="{FF2B5EF4-FFF2-40B4-BE49-F238E27FC236}">
                <a16:creationId xmlns:a16="http://schemas.microsoft.com/office/drawing/2014/main" id="{92837581-59A9-D058-8329-5229EE3AA59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173561" y="601415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ar: 5 Points 7">
            <a:extLst>
              <a:ext uri="{FF2B5EF4-FFF2-40B4-BE49-F238E27FC236}">
                <a16:creationId xmlns:a16="http://schemas.microsoft.com/office/drawing/2014/main" id="{B4FB98B7-B63E-C196-CAA8-024CEA37162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607429" y="601415"/>
            <a:ext cx="335958" cy="291304"/>
          </a:xfrm>
          <a:prstGeom prst="star5">
            <a:avLst>
              <a:gd name="adj" fmla="val 14812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8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200B7F-6407-8A20-BD20-A1569EF53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97ACEC-EDF1-3D7C-4532-1D7361EB142F}"/>
              </a:ext>
            </a:extLst>
          </p:cNvPr>
          <p:cNvSpPr txBox="1"/>
          <p:nvPr/>
        </p:nvSpPr>
        <p:spPr>
          <a:xfrm>
            <a:off x="3871288" y="68944"/>
            <a:ext cx="444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Paul Thomas Anderson</a:t>
            </a:r>
            <a:endParaRPr lang="en-CA" sz="32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FC2D0B-5111-EAEF-5FF3-7E5EB01A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2" y="975980"/>
            <a:ext cx="3784659" cy="49060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9F080D-57D7-28A7-809D-5C852E950DB4}"/>
              </a:ext>
            </a:extLst>
          </p:cNvPr>
          <p:cNvSpPr txBox="1"/>
          <p:nvPr/>
        </p:nvSpPr>
        <p:spPr>
          <a:xfrm>
            <a:off x="977064" y="5952194"/>
            <a:ext cx="265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Réalisateur et scénariste</a:t>
            </a:r>
            <a:endParaRPr lang="en-C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C3C722-60B2-5BC8-F4AF-13188FFF69A2}"/>
              </a:ext>
            </a:extLst>
          </p:cNvPr>
          <p:cNvSpPr txBox="1"/>
          <p:nvPr/>
        </p:nvSpPr>
        <p:spPr>
          <a:xfrm>
            <a:off x="4293558" y="741247"/>
            <a:ext cx="7712561" cy="604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Réalisateur et scénariste américain né à Studio City à Los Angeles,</a:t>
            </a:r>
          </a:p>
          <a:p>
            <a:r>
              <a:rPr lang="fr-CA" b="1" dirty="0"/>
              <a:t>      aujourd’hui âgé de 55 ans.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À l’âge de 12 ans il reçoit une caméra de son père, un comédien</a:t>
            </a:r>
          </a:p>
          <a:p>
            <a:r>
              <a:rPr lang="fr-CA" b="1" dirty="0"/>
              <a:t>      travaillant à Hollywood. Très moyen à l’école, il décide de devenir </a:t>
            </a:r>
          </a:p>
          <a:p>
            <a:r>
              <a:rPr lang="fr-CA" b="1" dirty="0"/>
              <a:t>      cinéaste autodidacte et choisit de ne pas fréquenter une école de</a:t>
            </a:r>
          </a:p>
          <a:p>
            <a:r>
              <a:rPr lang="fr-CA" b="1" dirty="0"/>
              <a:t>      cinéma.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Anderson commence à la télévision comme assistant de production </a:t>
            </a:r>
          </a:p>
          <a:p>
            <a:r>
              <a:rPr lang="fr-CA" b="1" dirty="0"/>
              <a:t>      sur des téléfilms et des jeux télévisés. 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Le premier court-métrage qu’il réalise, </a:t>
            </a:r>
            <a:r>
              <a:rPr lang="fr-CA" b="1" i="1" dirty="0"/>
              <a:t>Cigarettes and Coffee</a:t>
            </a:r>
            <a:r>
              <a:rPr lang="fr-CA" b="1" dirty="0"/>
              <a:t>, est</a:t>
            </a:r>
          </a:p>
          <a:p>
            <a:r>
              <a:rPr lang="fr-CA" b="1" dirty="0"/>
              <a:t>      remarqué dans de nombreux festivals. Cela lui permet de réaliser son</a:t>
            </a:r>
          </a:p>
          <a:p>
            <a:r>
              <a:rPr lang="fr-CA" b="1" dirty="0"/>
              <a:t>      premier long-métrage </a:t>
            </a:r>
            <a:r>
              <a:rPr lang="fr-CA" b="1" i="1" dirty="0"/>
              <a:t>Hard Eight </a:t>
            </a:r>
            <a:r>
              <a:rPr lang="fr-CA" b="1" dirty="0"/>
              <a:t>qui est présenté à Cannes.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Fort de ce succès, il enchaîne avec un deuxième long-métrage</a:t>
            </a:r>
          </a:p>
          <a:p>
            <a:r>
              <a:rPr lang="fr-CA" b="1" dirty="0"/>
              <a:t>      </a:t>
            </a:r>
            <a:r>
              <a:rPr lang="fr-CA" b="1" i="1" dirty="0"/>
              <a:t>Boogie </a:t>
            </a:r>
            <a:r>
              <a:rPr lang="fr-CA" b="1" i="1" dirty="0" err="1"/>
              <a:t>Nights</a:t>
            </a:r>
            <a:r>
              <a:rPr lang="fr-CA" b="1" i="1" dirty="0"/>
              <a:t>.</a:t>
            </a:r>
            <a:r>
              <a:rPr lang="fr-CA" b="1" dirty="0"/>
              <a:t> Le film est à gros budget (15 millions US $) et rapporte </a:t>
            </a:r>
          </a:p>
          <a:p>
            <a:r>
              <a:rPr lang="fr-CA" b="1" dirty="0"/>
              <a:t>      3 fois sa mise. On commence à le comparer à de grands réalisateurs.</a:t>
            </a:r>
          </a:p>
          <a:p>
            <a:endParaRPr lang="fr-CA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obtient près de 40 millions US pour son troisième long-métrage,</a:t>
            </a:r>
          </a:p>
          <a:p>
            <a:r>
              <a:rPr lang="fr-CA" b="1" dirty="0"/>
              <a:t>      un film choral mettant en vedette Tom Cruise et Julianne Moore.</a:t>
            </a:r>
          </a:p>
          <a:p>
            <a:r>
              <a:rPr lang="fr-CA" b="1" dirty="0"/>
              <a:t>      </a:t>
            </a:r>
            <a:r>
              <a:rPr lang="fr-CA" b="1" i="1" dirty="0"/>
              <a:t>Magnolia</a:t>
            </a:r>
            <a:r>
              <a:rPr lang="fr-CA" b="1" dirty="0"/>
              <a:t> remporte l'Ours d'or du meilleur film au festival de Berlin</a:t>
            </a:r>
          </a:p>
          <a:p>
            <a:r>
              <a:rPr lang="fr-CA" b="1" dirty="0"/>
              <a:t>      et obtient plusieurs nominations aux Oscars et aux  Golden Globes.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7353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2F28F3-1946-F82A-22D7-58FB79945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9909B41-A740-8D92-D4BC-313A01D3A809}"/>
              </a:ext>
            </a:extLst>
          </p:cNvPr>
          <p:cNvSpPr txBox="1"/>
          <p:nvPr/>
        </p:nvSpPr>
        <p:spPr>
          <a:xfrm>
            <a:off x="4940689" y="91297"/>
            <a:ext cx="6008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Paul Thomas Anderson (suite 1)</a:t>
            </a:r>
            <a:endParaRPr lang="en-CA" sz="3200" b="1" dirty="0"/>
          </a:p>
        </p:txBody>
      </p:sp>
      <p:pic>
        <p:nvPicPr>
          <p:cNvPr id="1026" name="Picture 2" descr="Paul Thomas Anderson - AlloCiné">
            <a:extLst>
              <a:ext uri="{FF2B5EF4-FFF2-40B4-BE49-F238E27FC236}">
                <a16:creationId xmlns:a16="http://schemas.microsoft.com/office/drawing/2014/main" id="{8FBF4C5B-CE4D-D83C-895B-C99B5CB6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5" y="775780"/>
            <a:ext cx="3979829" cy="53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0A6532-14B7-13B9-1D16-36451904A466}"/>
              </a:ext>
            </a:extLst>
          </p:cNvPr>
          <p:cNvSpPr txBox="1"/>
          <p:nvPr/>
        </p:nvSpPr>
        <p:spPr>
          <a:xfrm>
            <a:off x="4285586" y="671691"/>
            <a:ext cx="796673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Son 4</a:t>
            </a:r>
            <a:r>
              <a:rPr lang="fr-CA" b="1" baseline="30000" dirty="0"/>
              <a:t>e</a:t>
            </a:r>
            <a:r>
              <a:rPr lang="fr-CA" b="1" dirty="0"/>
              <a:t> film, </a:t>
            </a:r>
            <a:r>
              <a:rPr lang="fr-CA" b="1" i="1" dirty="0"/>
              <a:t>Punch </a:t>
            </a:r>
            <a:r>
              <a:rPr lang="fr-CA" b="1" i="1" dirty="0" err="1"/>
              <a:t>Drunk</a:t>
            </a:r>
            <a:r>
              <a:rPr lang="fr-CA" b="1" i="1" dirty="0"/>
              <a:t> Love</a:t>
            </a:r>
            <a:r>
              <a:rPr lang="fr-CA" b="1" dirty="0"/>
              <a:t>, une comédie romantique avec Adam</a:t>
            </a:r>
          </a:p>
          <a:p>
            <a:r>
              <a:rPr lang="fr-CA" b="1" dirty="0"/>
              <a:t>      Sandler et Emily Watson, connait moins de succès au box-office, mais</a:t>
            </a:r>
          </a:p>
          <a:p>
            <a:r>
              <a:rPr lang="fr-CA" b="1" dirty="0"/>
              <a:t>      est couronné par le prix de la mise en scène à Cannes.</a:t>
            </a:r>
            <a:endParaRPr lang="en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consacre 5 ans de sa vie à son prochain film, </a:t>
            </a:r>
            <a:r>
              <a:rPr lang="fr-CA" b="1" i="1" dirty="0"/>
              <a:t>There Will Be Blood</a:t>
            </a:r>
            <a:r>
              <a:rPr lang="fr-CA" b="1" dirty="0"/>
              <a:t>,</a:t>
            </a:r>
            <a:r>
              <a:rPr lang="fr-CA" b="1" i="1" dirty="0"/>
              <a:t> </a:t>
            </a:r>
            <a:r>
              <a:rPr lang="fr-CA" b="1" dirty="0"/>
              <a:t>un</a:t>
            </a:r>
          </a:p>
          <a:p>
            <a:r>
              <a:rPr lang="fr-CA" b="1" dirty="0"/>
              <a:t>      western moderne avec Daniel Day Lewis qui remporte l’Oscar du</a:t>
            </a:r>
          </a:p>
          <a:p>
            <a:r>
              <a:rPr lang="fr-CA" b="1" dirty="0"/>
              <a:t>      meilleur acteur. Le film est nommé dans 7 autres catégories</a:t>
            </a:r>
          </a:p>
          <a:p>
            <a:r>
              <a:rPr lang="fr-CA" b="1" dirty="0"/>
              <a:t>      et figure dans la liste des meilleurs films produits au 21e siècle.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Puis suit </a:t>
            </a:r>
            <a:r>
              <a:rPr lang="fr-CA" b="1" i="1" dirty="0"/>
              <a:t>The Master</a:t>
            </a:r>
            <a:r>
              <a:rPr lang="fr-CA" b="1" dirty="0"/>
              <a:t>, un film qui raconte l'ascension d'un chef religieux</a:t>
            </a:r>
          </a:p>
          <a:p>
            <a:r>
              <a:rPr lang="fr-CA" b="1" dirty="0"/>
              <a:t>      dans les années 50 avec Joachim Phoenix et Philip Seymour Hoffman.</a:t>
            </a:r>
          </a:p>
          <a:p>
            <a:r>
              <a:rPr lang="fr-CA" b="1" dirty="0"/>
              <a:t>      Le film est récompensé à Cannes pour sa mise en scène et </a:t>
            </a:r>
          </a:p>
          <a:p>
            <a:r>
              <a:rPr lang="fr-CA" b="1" dirty="0"/>
              <a:t>      l’interprétation de Hoffman dans le rôle principal.   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Après le long-métrage </a:t>
            </a:r>
            <a:r>
              <a:rPr lang="fr-CA" b="1" i="1" dirty="0" err="1"/>
              <a:t>Inherent</a:t>
            </a:r>
            <a:r>
              <a:rPr lang="fr-CA" b="1" i="1" dirty="0"/>
              <a:t> Vice</a:t>
            </a:r>
            <a:r>
              <a:rPr lang="fr-CA" b="1" dirty="0"/>
              <a:t>, il tourne un film expérimental </a:t>
            </a:r>
          </a:p>
          <a:p>
            <a:r>
              <a:rPr lang="fr-CA" b="1" dirty="0"/>
              <a:t>      avec Joachim Phoenix et une pléiade de stars </a:t>
            </a:r>
            <a:r>
              <a:rPr lang="fr-CA" b="1" dirty="0" err="1"/>
              <a:t>hollywodiens</a:t>
            </a:r>
            <a:r>
              <a:rPr lang="fr-CA" b="1" dirty="0"/>
              <a:t>. Ensuite, il </a:t>
            </a:r>
          </a:p>
          <a:p>
            <a:r>
              <a:rPr lang="fr-CA" b="1" dirty="0"/>
              <a:t>      retrouve l’acteur Daniel Day Lewis dans </a:t>
            </a:r>
            <a:r>
              <a:rPr lang="fr-CA" b="1" i="1" dirty="0"/>
              <a:t>Phantom Thread</a:t>
            </a:r>
            <a:r>
              <a:rPr lang="fr-CA" b="1" dirty="0"/>
              <a:t>. Ce film est </a:t>
            </a:r>
          </a:p>
          <a:p>
            <a:r>
              <a:rPr lang="fr-CA" b="1" dirty="0"/>
              <a:t>      nommé six fois aux Oscars et obtient des succès critique et populaire .   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Son 9</a:t>
            </a:r>
            <a:r>
              <a:rPr lang="fr-CA" b="1" baseline="30000" dirty="0"/>
              <a:t>e</a:t>
            </a:r>
            <a:r>
              <a:rPr lang="fr-CA" b="1" dirty="0"/>
              <a:t> long-métrage </a:t>
            </a:r>
            <a:r>
              <a:rPr lang="fr-CA" b="1" i="1" dirty="0" err="1"/>
              <a:t>Licorice</a:t>
            </a:r>
            <a:r>
              <a:rPr lang="fr-CA" b="1" i="1" dirty="0"/>
              <a:t> Pizza </a:t>
            </a:r>
            <a:r>
              <a:rPr lang="fr-CA" b="1" dirty="0"/>
              <a:t>tourné pendant la pandémie connait </a:t>
            </a:r>
          </a:p>
          <a:p>
            <a:r>
              <a:rPr lang="fr-CA" b="1" dirty="0"/>
              <a:t>      un succès mitigé, mais est nommé pour l’Oscar du meilleur film de </a:t>
            </a:r>
          </a:p>
          <a:p>
            <a:r>
              <a:rPr lang="fr-CA" b="1" dirty="0"/>
              <a:t>      l’année.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09171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0A457D-0527-D3EB-38EA-9EDE458BC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88F413-85D3-66D4-21FC-D5F8058EEBAD}"/>
              </a:ext>
            </a:extLst>
          </p:cNvPr>
          <p:cNvSpPr txBox="1"/>
          <p:nvPr/>
        </p:nvSpPr>
        <p:spPr>
          <a:xfrm>
            <a:off x="5048655" y="214009"/>
            <a:ext cx="6008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/>
              <a:t>Paul Thomas Anderson (suite 2)</a:t>
            </a:r>
            <a:endParaRPr lang="en-CA" sz="3200" b="1" dirty="0"/>
          </a:p>
        </p:txBody>
      </p:sp>
      <p:pic>
        <p:nvPicPr>
          <p:cNvPr id="2050" name="Picture 2" descr="The Dark Optimism of Paul Thomas Anderson | GQ">
            <a:extLst>
              <a:ext uri="{FF2B5EF4-FFF2-40B4-BE49-F238E27FC236}">
                <a16:creationId xmlns:a16="http://schemas.microsoft.com/office/drawing/2014/main" id="{8A0A46B9-57F7-D6BB-4FBE-A75BB550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9" y="515007"/>
            <a:ext cx="3889372" cy="582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86D736-6C39-E8EF-D27F-B62B1F3C82A6}"/>
              </a:ext>
            </a:extLst>
          </p:cNvPr>
          <p:cNvSpPr txBox="1"/>
          <p:nvPr/>
        </p:nvSpPr>
        <p:spPr>
          <a:xfrm>
            <a:off x="4207357" y="948690"/>
            <a:ext cx="78651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Anderson collabore fréquemment avec les mêmes acteurs, dont</a:t>
            </a:r>
          </a:p>
          <a:p>
            <a:r>
              <a:rPr lang="fr-CA" b="1" dirty="0"/>
              <a:t>      John C. Reilly, Philip Baker Hall, Julianne Moore, William H. Macy, et </a:t>
            </a:r>
          </a:p>
          <a:p>
            <a:r>
              <a:rPr lang="fr-CA" b="1" dirty="0"/>
              <a:t>      Philip Seymour Hoffman.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Il fait preuve d'un fort caractère. Il a la réputation de s’imposer en </a:t>
            </a:r>
          </a:p>
          <a:p>
            <a:r>
              <a:rPr lang="fr-CA" b="1" dirty="0"/>
              <a:t>      société, de faire valoir ses opinions et de maintenir ses choix </a:t>
            </a:r>
          </a:p>
          <a:p>
            <a:r>
              <a:rPr lang="fr-CA" b="1" dirty="0"/>
              <a:t>      artistiques malgré les demandes des studios. Anderson a acquis la </a:t>
            </a:r>
          </a:p>
          <a:p>
            <a:r>
              <a:rPr lang="fr-CA" b="1" dirty="0"/>
              <a:t>      réputation d'être impétueux et égocentrique. Il démontre une grande </a:t>
            </a:r>
          </a:p>
          <a:p>
            <a:r>
              <a:rPr lang="fr-CA" b="1" dirty="0"/>
              <a:t>      confiance en lui, même depuis le début de sa carrière. Il est aussi </a:t>
            </a:r>
          </a:p>
          <a:p>
            <a:r>
              <a:rPr lang="fr-CA" b="1" dirty="0"/>
              <a:t>      perfectionniste et peut être colérique et même démontrer une attitude </a:t>
            </a:r>
          </a:p>
          <a:p>
            <a:r>
              <a:rPr lang="fr-CA" b="1" dirty="0"/>
              <a:t>      détestable lorsqu'il est concentré sur son travail de réalisation.  </a:t>
            </a:r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À titre de réalisateur, Anderson a été nommé </a:t>
            </a:r>
          </a:p>
          <a:p>
            <a:r>
              <a:rPr lang="fr-CA" b="1" dirty="0"/>
              <a:t>     11 fois aux Oscars, mais n’a pas remporté </a:t>
            </a:r>
          </a:p>
          <a:p>
            <a:r>
              <a:rPr lang="fr-CA" b="1" dirty="0"/>
              <a:t>     aucune des statuettes.</a:t>
            </a:r>
            <a:endParaRPr lang="en-CA" b="1" dirty="0"/>
          </a:p>
          <a:p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Depuis 25 ans il vit avec l’actrice Maria Rudolf </a:t>
            </a:r>
          </a:p>
          <a:p>
            <a:r>
              <a:rPr lang="fr-CA" b="1" dirty="0"/>
              <a:t>      (</a:t>
            </a:r>
            <a:r>
              <a:rPr lang="fr-CA" b="1" i="1" dirty="0" err="1"/>
              <a:t>Bridesmaids</a:t>
            </a:r>
            <a:r>
              <a:rPr lang="fr-CA" b="1" dirty="0"/>
              <a:t>) et ils ont 4 enfants.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39D7A2C-4334-EF7D-B18E-79B63372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238" y="4332961"/>
            <a:ext cx="1756102" cy="23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26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3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92963-E737-1203-FB9C-4A476C021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habits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99B03EBE-E63B-22EE-CED9-B49C4EC6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49" y="200547"/>
            <a:ext cx="8449101" cy="3228453"/>
          </a:xfrm>
          <a:prstGeom prst="rect">
            <a:avLst/>
          </a:prstGeom>
        </p:spPr>
      </p:pic>
      <p:pic>
        <p:nvPicPr>
          <p:cNvPr id="8" name="Image 7" descr="Une image contenant texte, Visage humain, capture d’écran, habits&#10;&#10;Le contenu généré par l’IA peut être incorrect.">
            <a:extLst>
              <a:ext uri="{FF2B5EF4-FFF2-40B4-BE49-F238E27FC236}">
                <a16:creationId xmlns:a16="http://schemas.microsoft.com/office/drawing/2014/main" id="{92340269-0A70-C628-D93A-3C563CFD0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48" y="3426235"/>
            <a:ext cx="8449102" cy="320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8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3511</Words>
  <Application>Microsoft Office PowerPoint</Application>
  <PresentationFormat>Grand écran</PresentationFormat>
  <Paragraphs>456</Paragraphs>
  <Slides>32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Barbara Maass</dc:creator>
  <cp:lastModifiedBy>Barbara Maass</cp:lastModifiedBy>
  <cp:revision>2</cp:revision>
  <dcterms:created xsi:type="dcterms:W3CDTF">2025-09-25T18:28:12Z</dcterms:created>
  <dcterms:modified xsi:type="dcterms:W3CDTF">2025-10-15T18:41:03Z</dcterms:modified>
</cp:coreProperties>
</file>